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8" r:id="rId7"/>
    <p:sldId id="262" r:id="rId8"/>
    <p:sldId id="263" r:id="rId9"/>
    <p:sldId id="264" r:id="rId10"/>
    <p:sldId id="265" r:id="rId11"/>
    <p:sldId id="266" r:id="rId12"/>
  </p:sldIdLst>
  <p:sldSz cx="10693400" cy="7556500"/>
  <p:notesSz cx="7556500" cy="10693400"/>
  <p:embeddedFontLst>
    <p:embeddedFont>
      <p:font typeface="Calibri" pitchFamily="34" charset="0"/>
      <p:regular r:id="rId13"/>
      <p:bold r:id="rId14"/>
      <p:italic r:id="rId15"/>
      <p:boldItalic r:id="rId16"/>
    </p:embeddedFont>
    <p:embeddedFont>
      <p:font typeface="Arial Black" pitchFamily="34" charset="0"/>
      <p:bold r:id="rId17"/>
    </p:embeddedFont>
    <p:embeddedFont>
      <p:font typeface="Latha" pitchFamily="2"/>
      <p:regular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392" y="-90"/>
      </p:cViewPr>
      <p:guideLst>
        <p:guide orient="horz" pos="2035"/>
        <p:guide pos="305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678" y="2342515"/>
            <a:ext cx="909702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5358" y="4231640"/>
            <a:ext cx="74916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5119" y="1737995"/>
            <a:ext cx="465553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1728" y="1737995"/>
            <a:ext cx="465553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120" y="302260"/>
            <a:ext cx="963214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5120" y="1737995"/>
            <a:ext cx="963214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8811" y="7027545"/>
            <a:ext cx="342476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5119" y="7027545"/>
            <a:ext cx="24615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6" name="Holder 6"/>
          <p:cNvSpPr>
            <a:spLocks noGrp="1"/>
          </p:cNvSpPr>
          <p:nvPr>
            <p:ph type="sldNum" sz="quarter" idx="7"/>
          </p:nvPr>
        </p:nvSpPr>
        <p:spPr>
          <a:xfrm>
            <a:off x="7705719" y="7027545"/>
            <a:ext cx="24615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9900" y="0"/>
            <a:ext cx="10058400" cy="6440225"/>
          </a:xfrm>
          <a:prstGeom prst="rect">
            <a:avLst/>
          </a:prstGeom>
        </p:spPr>
        <p:txBody>
          <a:bodyPr vert="horz" wrap="square" lIns="0" tIns="12700" rIns="0" bIns="0" rtlCol="0">
            <a:spAutoFit/>
          </a:bodyPr>
          <a:lstStyle/>
          <a:p>
            <a:pPr marR="5080" algn="r">
              <a:lnSpc>
                <a:spcPct val="100000"/>
              </a:lnSpc>
              <a:spcBef>
                <a:spcPts val="100"/>
              </a:spcBef>
            </a:pPr>
            <a:r>
              <a:rPr sz="1100" dirty="0">
                <a:latin typeface="Calibri"/>
                <a:cs typeface="Calibri"/>
              </a:rPr>
              <a:t>1</a:t>
            </a:r>
          </a:p>
          <a:p>
            <a:pPr>
              <a:lnSpc>
                <a:spcPct val="100000"/>
              </a:lnSpc>
              <a:spcBef>
                <a:spcPts val="35"/>
              </a:spcBef>
            </a:pPr>
            <a:endParaRPr sz="1050" dirty="0">
              <a:latin typeface="Calibri"/>
              <a:cs typeface="Calibri"/>
            </a:endParaRPr>
          </a:p>
          <a:p>
            <a:pPr marL="448945" algn="ctr">
              <a:lnSpc>
                <a:spcPct val="100000"/>
              </a:lnSpc>
            </a:pPr>
            <a:r>
              <a:rPr sz="1200" b="1" spc="-5" dirty="0">
                <a:solidFill>
                  <a:srgbClr val="FF0000"/>
                </a:solidFill>
                <a:latin typeface="Arial Black" pitchFamily="34" charset="0"/>
                <a:cs typeface="Latha" pitchFamily="2"/>
              </a:rPr>
              <a:t>ЛЕКЦИЯ</a:t>
            </a:r>
            <a:r>
              <a:rPr sz="1200" b="1" spc="5" dirty="0">
                <a:solidFill>
                  <a:srgbClr val="FF0000"/>
                </a:solidFill>
                <a:latin typeface="Arial Black" pitchFamily="34" charset="0"/>
                <a:cs typeface="Latha" pitchFamily="2"/>
              </a:rPr>
              <a:t> </a:t>
            </a:r>
            <a:r>
              <a:rPr sz="1200" b="1" spc="-5" dirty="0">
                <a:solidFill>
                  <a:srgbClr val="FF0000"/>
                </a:solidFill>
                <a:latin typeface="Arial Black" pitchFamily="34" charset="0"/>
                <a:cs typeface="Latha" pitchFamily="2"/>
              </a:rPr>
              <a:t>№3</a:t>
            </a:r>
            <a:endParaRPr sz="1200" b="1" dirty="0">
              <a:solidFill>
                <a:srgbClr val="FF0000"/>
              </a:solidFill>
              <a:latin typeface="Arial Black" pitchFamily="34" charset="0"/>
              <a:cs typeface="Latha" pitchFamily="2"/>
            </a:endParaRPr>
          </a:p>
          <a:p>
            <a:pPr marL="447040" algn="ctr">
              <a:lnSpc>
                <a:spcPts val="1410"/>
              </a:lnSpc>
              <a:spcBef>
                <a:spcPts val="940"/>
              </a:spcBef>
            </a:pPr>
            <a:r>
              <a:rPr sz="1200" b="1" spc="-5" dirty="0">
                <a:solidFill>
                  <a:srgbClr val="FF0000"/>
                </a:solidFill>
                <a:latin typeface="Arial Black" pitchFamily="34" charset="0"/>
                <a:cs typeface="Latha" pitchFamily="2"/>
              </a:rPr>
              <a:t>Тема: Патопсихологическая семиотика: шизофренический</a:t>
            </a:r>
            <a:r>
              <a:rPr sz="1200" b="1" spc="75" dirty="0">
                <a:solidFill>
                  <a:srgbClr val="FF0000"/>
                </a:solidFill>
                <a:latin typeface="Arial Black" pitchFamily="34" charset="0"/>
                <a:cs typeface="Latha" pitchFamily="2"/>
              </a:rPr>
              <a:t> </a:t>
            </a:r>
            <a:r>
              <a:rPr sz="1200" b="1" spc="-5" dirty="0">
                <a:solidFill>
                  <a:srgbClr val="FF0000"/>
                </a:solidFill>
                <a:latin typeface="Arial Black" pitchFamily="34" charset="0"/>
                <a:cs typeface="Latha" pitchFamily="2"/>
              </a:rPr>
              <a:t>симптомокомплекс</a:t>
            </a:r>
            <a:endParaRPr sz="1200" b="1" dirty="0">
              <a:solidFill>
                <a:srgbClr val="FF0000"/>
              </a:solidFill>
              <a:latin typeface="Arial Black" pitchFamily="34" charset="0"/>
              <a:cs typeface="Latha" pitchFamily="2"/>
            </a:endParaRPr>
          </a:p>
          <a:p>
            <a:pPr algn="ctr">
              <a:lnSpc>
                <a:spcPts val="1410"/>
              </a:lnSpc>
            </a:pPr>
            <a:r>
              <a:rPr sz="1200" b="1" dirty="0">
                <a:solidFill>
                  <a:srgbClr val="FF0000"/>
                </a:solidFill>
                <a:latin typeface="Arial Black" pitchFamily="34" charset="0"/>
                <a:cs typeface="Latha" pitchFamily="2"/>
              </a:rPr>
              <a:t>в </a:t>
            </a:r>
            <a:r>
              <a:rPr sz="1200" b="1" spc="-5" dirty="0">
                <a:solidFill>
                  <a:srgbClr val="FF0000"/>
                </a:solidFill>
                <a:latin typeface="Arial Black" pitchFamily="34" charset="0"/>
                <a:cs typeface="Latha" pitchFamily="2"/>
              </a:rPr>
              <a:t>позднем возрасте</a:t>
            </a:r>
            <a:endParaRPr sz="1200" b="1" dirty="0">
              <a:solidFill>
                <a:srgbClr val="FF0000"/>
              </a:solidFill>
              <a:latin typeface="Arial Black" pitchFamily="34" charset="0"/>
              <a:cs typeface="Latha" pitchFamily="2"/>
            </a:endParaRPr>
          </a:p>
          <a:p>
            <a:pPr marL="12700" marR="10160" indent="449580" algn="just">
              <a:lnSpc>
                <a:spcPts val="1380"/>
              </a:lnSpc>
              <a:spcBef>
                <a:spcPts val="1040"/>
              </a:spcBef>
            </a:pPr>
            <a:r>
              <a:rPr sz="1200" spc="-5" dirty="0">
                <a:latin typeface="Times New Roman"/>
                <a:cs typeface="Times New Roman"/>
              </a:rPr>
              <a:t>План: Понятие </a:t>
            </a:r>
            <a:r>
              <a:rPr sz="1200" dirty="0">
                <a:latin typeface="Times New Roman"/>
                <a:cs typeface="Times New Roman"/>
              </a:rPr>
              <a:t>о </a:t>
            </a:r>
            <a:r>
              <a:rPr sz="1200" spc="-5" dirty="0">
                <a:latin typeface="Times New Roman"/>
                <a:cs typeface="Times New Roman"/>
              </a:rPr>
              <a:t>шизофреническом симптомокомплексе. Основные данные </a:t>
            </a:r>
            <a:r>
              <a:rPr sz="1200" dirty="0">
                <a:latin typeface="Times New Roman"/>
                <a:cs typeface="Times New Roman"/>
              </a:rPr>
              <a:t>о  </a:t>
            </a:r>
            <a:r>
              <a:rPr sz="1200" spc="-5" dirty="0">
                <a:latin typeface="Times New Roman"/>
                <a:cs typeface="Times New Roman"/>
              </a:rPr>
              <a:t>шизофрении </a:t>
            </a:r>
            <a:r>
              <a:rPr sz="1200" dirty="0">
                <a:latin typeface="Times New Roman"/>
                <a:cs typeface="Times New Roman"/>
              </a:rPr>
              <a:t>в </a:t>
            </a:r>
            <a:r>
              <a:rPr sz="1200" spc="-5" dirty="0">
                <a:latin typeface="Times New Roman"/>
                <a:cs typeface="Times New Roman"/>
              </a:rPr>
              <a:t>позднем</a:t>
            </a:r>
            <a:r>
              <a:rPr sz="1200" spc="10" dirty="0">
                <a:latin typeface="Times New Roman"/>
                <a:cs typeface="Times New Roman"/>
              </a:rPr>
              <a:t> </a:t>
            </a:r>
            <a:r>
              <a:rPr sz="1200" spc="-5" dirty="0">
                <a:latin typeface="Times New Roman"/>
                <a:cs typeface="Times New Roman"/>
              </a:rPr>
              <a:t>возрасте.</a:t>
            </a:r>
            <a:endParaRPr sz="1200" dirty="0">
              <a:latin typeface="Times New Roman"/>
              <a:cs typeface="Times New Roman"/>
            </a:endParaRPr>
          </a:p>
          <a:p>
            <a:pPr marL="12700" marR="5715" indent="449580" algn="just">
              <a:lnSpc>
                <a:spcPts val="1380"/>
              </a:lnSpc>
              <a:spcBef>
                <a:spcPts val="1000"/>
              </a:spcBef>
            </a:pPr>
            <a:r>
              <a:rPr sz="1200" spc="15" dirty="0">
                <a:latin typeface="Times New Roman"/>
                <a:cs typeface="Times New Roman"/>
              </a:rPr>
              <a:t>Шизофренический, </a:t>
            </a:r>
            <a:r>
              <a:rPr sz="1200" spc="10" dirty="0">
                <a:latin typeface="Times New Roman"/>
                <a:cs typeface="Times New Roman"/>
              </a:rPr>
              <a:t>или диссоциативный, симптомокомплекс, </a:t>
            </a:r>
            <a:r>
              <a:rPr sz="1200" spc="15" dirty="0">
                <a:latin typeface="Times New Roman"/>
                <a:cs typeface="Times New Roman"/>
              </a:rPr>
              <a:t>выявляемый </a:t>
            </a:r>
            <a:r>
              <a:rPr sz="1200" dirty="0">
                <a:latin typeface="Times New Roman"/>
                <a:cs typeface="Times New Roman"/>
              </a:rPr>
              <a:t>в  </a:t>
            </a:r>
            <a:r>
              <a:rPr sz="1200" spc="10" dirty="0">
                <a:latin typeface="Times New Roman"/>
                <a:cs typeface="Times New Roman"/>
              </a:rPr>
              <a:t>ходе </a:t>
            </a:r>
            <a:r>
              <a:rPr sz="1200" spc="15" dirty="0">
                <a:latin typeface="Times New Roman"/>
                <a:cs typeface="Times New Roman"/>
              </a:rPr>
              <a:t>экспериментально-психологического </a:t>
            </a:r>
            <a:r>
              <a:rPr sz="1200" spc="10" dirty="0">
                <a:latin typeface="Times New Roman"/>
                <a:cs typeface="Times New Roman"/>
              </a:rPr>
              <a:t>исследования, складывается </a:t>
            </a:r>
            <a:r>
              <a:rPr sz="1200" spc="5" dirty="0">
                <a:latin typeface="Times New Roman"/>
                <a:cs typeface="Times New Roman"/>
              </a:rPr>
              <a:t>из </a:t>
            </a:r>
            <a:r>
              <a:rPr sz="1200" spc="10" dirty="0">
                <a:latin typeface="Times New Roman"/>
                <a:cs typeface="Times New Roman"/>
              </a:rPr>
              <a:t>таких  </a:t>
            </a:r>
            <a:r>
              <a:rPr sz="1200" spc="15" dirty="0">
                <a:latin typeface="Times New Roman"/>
                <a:cs typeface="Times New Roman"/>
              </a:rPr>
              <a:t>личностно-мотивационных </a:t>
            </a:r>
            <a:r>
              <a:rPr sz="1200" spc="10" dirty="0">
                <a:latin typeface="Times New Roman"/>
                <a:cs typeface="Times New Roman"/>
              </a:rPr>
              <a:t>расстройств, как изменение структуры иерархии мотивов,  нарушение </a:t>
            </a:r>
            <a:r>
              <a:rPr sz="1200" spc="15" dirty="0">
                <a:latin typeface="Times New Roman"/>
                <a:cs typeface="Times New Roman"/>
              </a:rPr>
              <a:t>целенаправленности </a:t>
            </a:r>
            <a:r>
              <a:rPr sz="1200" spc="10" dirty="0">
                <a:latin typeface="Times New Roman"/>
                <a:cs typeface="Times New Roman"/>
              </a:rPr>
              <a:t>мышления (резонерство, разноплановость </a:t>
            </a:r>
            <a:r>
              <a:rPr sz="1200" dirty="0">
                <a:latin typeface="Times New Roman"/>
                <a:cs typeface="Times New Roman"/>
              </a:rPr>
              <a:t>и </a:t>
            </a:r>
            <a:r>
              <a:rPr sz="1200" spc="10" dirty="0">
                <a:latin typeface="Times New Roman"/>
                <a:cs typeface="Times New Roman"/>
              </a:rPr>
              <a:t>др.),  </a:t>
            </a:r>
            <a:r>
              <a:rPr sz="1200" spc="15" dirty="0">
                <a:latin typeface="Times New Roman"/>
                <a:cs typeface="Times New Roman"/>
              </a:rPr>
              <a:t>эмоционально-волевых </a:t>
            </a:r>
            <a:r>
              <a:rPr sz="1200" spc="5" dirty="0">
                <a:latin typeface="Times New Roman"/>
                <a:cs typeface="Times New Roman"/>
              </a:rPr>
              <a:t>расстройств (уплощение </a:t>
            </a:r>
            <a:r>
              <a:rPr sz="1200" dirty="0">
                <a:latin typeface="Times New Roman"/>
                <a:cs typeface="Times New Roman"/>
              </a:rPr>
              <a:t>и </a:t>
            </a:r>
            <a:r>
              <a:rPr sz="1200" spc="10" dirty="0">
                <a:latin typeface="Times New Roman"/>
                <a:cs typeface="Times New Roman"/>
              </a:rPr>
              <a:t>диссоциация </a:t>
            </a:r>
            <a:r>
              <a:rPr sz="1200" spc="5" dirty="0">
                <a:latin typeface="Times New Roman"/>
                <a:cs typeface="Times New Roman"/>
              </a:rPr>
              <a:t>эмоций, парабулии </a:t>
            </a:r>
            <a:r>
              <a:rPr sz="1200" dirty="0">
                <a:latin typeface="Times New Roman"/>
                <a:cs typeface="Times New Roman"/>
              </a:rPr>
              <a:t>и  </a:t>
            </a:r>
            <a:r>
              <a:rPr sz="1200" spc="5" dirty="0">
                <a:latin typeface="Times New Roman"/>
                <a:cs typeface="Times New Roman"/>
              </a:rPr>
              <a:t>др.), изменения</a:t>
            </a:r>
            <a:r>
              <a:rPr sz="1200" spc="310" dirty="0">
                <a:latin typeface="Times New Roman"/>
                <a:cs typeface="Times New Roman"/>
              </a:rPr>
              <a:t> </a:t>
            </a:r>
            <a:r>
              <a:rPr sz="1200" spc="10" dirty="0">
                <a:latin typeface="Times New Roman"/>
                <a:cs typeface="Times New Roman"/>
              </a:rPr>
              <a:t>самооценки </a:t>
            </a:r>
            <a:r>
              <a:rPr sz="1200" dirty="0">
                <a:latin typeface="Times New Roman"/>
                <a:cs typeface="Times New Roman"/>
              </a:rPr>
              <a:t>и </a:t>
            </a:r>
            <a:r>
              <a:rPr sz="1200" spc="10" dirty="0">
                <a:latin typeface="Times New Roman"/>
                <a:cs typeface="Times New Roman"/>
              </a:rPr>
              <a:t>самосознания (аутизм, отчужденность </a:t>
            </a:r>
            <a:r>
              <a:rPr sz="1200" dirty="0">
                <a:latin typeface="Times New Roman"/>
                <a:cs typeface="Times New Roman"/>
              </a:rPr>
              <a:t>и </a:t>
            </a:r>
            <a:r>
              <a:rPr sz="1200" spc="10" dirty="0">
                <a:latin typeface="Times New Roman"/>
                <a:cs typeface="Times New Roman"/>
              </a:rPr>
              <a:t>др.). </a:t>
            </a:r>
            <a:r>
              <a:rPr sz="1200" spc="-15" dirty="0">
                <a:latin typeface="Times New Roman"/>
                <a:cs typeface="Times New Roman"/>
              </a:rPr>
              <a:t>Для  </a:t>
            </a:r>
            <a:r>
              <a:rPr sz="1200" spc="5" dirty="0">
                <a:latin typeface="Times New Roman"/>
                <a:cs typeface="Times New Roman"/>
              </a:rPr>
              <a:t>шизофренического симптомокомплекса наиболее патогномоничными </a:t>
            </a:r>
            <a:r>
              <a:rPr sz="1200" spc="20" dirty="0">
                <a:latin typeface="Times New Roman"/>
                <a:cs typeface="Times New Roman"/>
              </a:rPr>
              <a:t>являются  </a:t>
            </a:r>
            <a:r>
              <a:rPr sz="1200" spc="10" dirty="0">
                <a:latin typeface="Times New Roman"/>
                <a:cs typeface="Times New Roman"/>
              </a:rPr>
              <a:t>симптомы распада мыслительных процессов, диссоциации </a:t>
            </a:r>
            <a:r>
              <a:rPr sz="1200" spc="15" dirty="0">
                <a:latin typeface="Times New Roman"/>
                <a:cs typeface="Times New Roman"/>
              </a:rPr>
              <a:t>личностно-мотивационной  </a:t>
            </a:r>
            <a:r>
              <a:rPr sz="1200" dirty="0">
                <a:latin typeface="Times New Roman"/>
                <a:cs typeface="Times New Roman"/>
              </a:rPr>
              <a:t>и </a:t>
            </a:r>
            <a:r>
              <a:rPr sz="1200" spc="15" dirty="0">
                <a:latin typeface="Times New Roman"/>
                <a:cs typeface="Times New Roman"/>
              </a:rPr>
              <a:t>операционально-процессуальной </a:t>
            </a:r>
            <a:r>
              <a:rPr sz="1200" spc="10" dirty="0">
                <a:latin typeface="Times New Roman"/>
                <a:cs typeface="Times New Roman"/>
              </a:rPr>
              <a:t>сфер мышления, </a:t>
            </a:r>
            <a:r>
              <a:rPr sz="1200" spc="5" dirty="0">
                <a:latin typeface="Times New Roman"/>
                <a:cs typeface="Times New Roman"/>
              </a:rPr>
              <a:t>что</a:t>
            </a:r>
            <a:r>
              <a:rPr sz="1200" spc="310" dirty="0">
                <a:latin typeface="Times New Roman"/>
                <a:cs typeface="Times New Roman"/>
              </a:rPr>
              <a:t> </a:t>
            </a:r>
            <a:r>
              <a:rPr sz="1200" spc="10" dirty="0">
                <a:latin typeface="Times New Roman"/>
                <a:cs typeface="Times New Roman"/>
              </a:rPr>
              <a:t>проявляется </a:t>
            </a:r>
            <a:r>
              <a:rPr sz="1200" dirty="0">
                <a:latin typeface="Times New Roman"/>
                <a:cs typeface="Times New Roman"/>
              </a:rPr>
              <a:t>в  </a:t>
            </a:r>
            <a:r>
              <a:rPr sz="1200" spc="15" dirty="0">
                <a:latin typeface="Times New Roman"/>
                <a:cs typeface="Times New Roman"/>
              </a:rPr>
              <a:t>нецеленаправленности мыслительной </a:t>
            </a:r>
            <a:r>
              <a:rPr sz="1200" spc="10" dirty="0">
                <a:latin typeface="Times New Roman"/>
                <a:cs typeface="Times New Roman"/>
              </a:rPr>
              <a:t>деятельности, </a:t>
            </a:r>
            <a:r>
              <a:rPr sz="1200" spc="15" dirty="0">
                <a:latin typeface="Times New Roman"/>
                <a:cs typeface="Times New Roman"/>
              </a:rPr>
              <a:t>эмоционально-выхолощенном  </a:t>
            </a:r>
            <a:r>
              <a:rPr sz="1200" spc="10" dirty="0">
                <a:latin typeface="Times New Roman"/>
                <a:cs typeface="Times New Roman"/>
              </a:rPr>
              <a:t>резонерстве, ригидном схематизме, символике, искажении процесса обобщения </a:t>
            </a:r>
            <a:r>
              <a:rPr sz="1200" dirty="0">
                <a:latin typeface="Times New Roman"/>
                <a:cs typeface="Times New Roman"/>
              </a:rPr>
              <a:t>с  </a:t>
            </a:r>
            <a:r>
              <a:rPr sz="1200" spc="10" dirty="0">
                <a:latin typeface="Times New Roman"/>
                <a:cs typeface="Times New Roman"/>
              </a:rPr>
              <a:t>разноплановым подходом </a:t>
            </a:r>
            <a:r>
              <a:rPr sz="1200" dirty="0">
                <a:latin typeface="Times New Roman"/>
                <a:cs typeface="Times New Roman"/>
              </a:rPr>
              <a:t>к </a:t>
            </a:r>
            <a:r>
              <a:rPr sz="1200" spc="15" dirty="0">
                <a:latin typeface="Times New Roman"/>
                <a:cs typeface="Times New Roman"/>
              </a:rPr>
              <a:t>выделению </a:t>
            </a:r>
            <a:r>
              <a:rPr sz="1200" spc="10" dirty="0">
                <a:latin typeface="Times New Roman"/>
                <a:cs typeface="Times New Roman"/>
              </a:rPr>
              <a:t>ведущих признаков, </a:t>
            </a:r>
            <a:r>
              <a:rPr sz="1200" dirty="0">
                <a:latin typeface="Times New Roman"/>
                <a:cs typeface="Times New Roman"/>
              </a:rPr>
              <a:t>в </a:t>
            </a:r>
            <a:r>
              <a:rPr sz="1200" spc="10" dirty="0">
                <a:latin typeface="Times New Roman"/>
                <a:cs typeface="Times New Roman"/>
              </a:rPr>
              <a:t>актуализации латентных  признаков предметов </a:t>
            </a:r>
            <a:r>
              <a:rPr sz="1200" dirty="0">
                <a:latin typeface="Times New Roman"/>
                <a:cs typeface="Times New Roman"/>
              </a:rPr>
              <a:t>и </a:t>
            </a:r>
            <a:r>
              <a:rPr sz="1200" spc="10" dirty="0">
                <a:latin typeface="Times New Roman"/>
                <a:cs typeface="Times New Roman"/>
              </a:rPr>
              <a:t>явлений, </a:t>
            </a:r>
            <a:r>
              <a:rPr sz="1200" dirty="0">
                <a:latin typeface="Times New Roman"/>
                <a:cs typeface="Times New Roman"/>
              </a:rPr>
              <a:t>в </a:t>
            </a:r>
            <a:r>
              <a:rPr sz="1200" spc="10" dirty="0">
                <a:latin typeface="Times New Roman"/>
                <a:cs typeface="Times New Roman"/>
              </a:rPr>
              <a:t>феномене патологического</a:t>
            </a:r>
            <a:r>
              <a:rPr sz="1200" spc="315" dirty="0">
                <a:latin typeface="Times New Roman"/>
                <a:cs typeface="Times New Roman"/>
              </a:rPr>
              <a:t> </a:t>
            </a:r>
            <a:r>
              <a:rPr sz="1200" spc="10" dirty="0">
                <a:latin typeface="Times New Roman"/>
                <a:cs typeface="Times New Roman"/>
              </a:rPr>
              <a:t>полисемантизма.</a:t>
            </a:r>
            <a:endParaRPr sz="1200" dirty="0">
              <a:latin typeface="Times New Roman"/>
              <a:cs typeface="Times New Roman"/>
            </a:endParaRPr>
          </a:p>
          <a:p>
            <a:pPr marL="51435" marR="12700" indent="449580" algn="just">
              <a:lnSpc>
                <a:spcPts val="1380"/>
              </a:lnSpc>
              <a:spcBef>
                <a:spcPts val="1000"/>
              </a:spcBef>
            </a:pPr>
            <a:r>
              <a:rPr sz="1200" spc="5" dirty="0">
                <a:latin typeface="Times New Roman"/>
                <a:cs typeface="Times New Roman"/>
              </a:rPr>
              <a:t>«Ядром» шизофренического </a:t>
            </a:r>
            <a:r>
              <a:rPr sz="1200" spc="10" dirty="0">
                <a:latin typeface="Times New Roman"/>
                <a:cs typeface="Times New Roman"/>
              </a:rPr>
              <a:t>патопсихологического </a:t>
            </a:r>
            <a:r>
              <a:rPr sz="1200" spc="5" dirty="0">
                <a:latin typeface="Times New Roman"/>
                <a:cs typeface="Times New Roman"/>
              </a:rPr>
              <a:t>синдрома являются  </a:t>
            </a:r>
            <a:r>
              <a:rPr sz="1200" spc="10" dirty="0">
                <a:latin typeface="Times New Roman"/>
                <a:cs typeface="Times New Roman"/>
              </a:rPr>
              <a:t>нарушения селективности информации, </a:t>
            </a:r>
            <a:r>
              <a:rPr sz="1200" dirty="0">
                <a:latin typeface="Times New Roman"/>
                <a:cs typeface="Times New Roman"/>
              </a:rPr>
              <a:t>а </a:t>
            </a:r>
            <a:r>
              <a:rPr sz="1200" spc="10" dirty="0">
                <a:latin typeface="Times New Roman"/>
                <a:cs typeface="Times New Roman"/>
              </a:rPr>
              <a:t>основными системообразующими  факторами шизофренического патопсихологического </a:t>
            </a:r>
            <a:r>
              <a:rPr sz="1200" spc="5" dirty="0">
                <a:latin typeface="Times New Roman"/>
                <a:cs typeface="Times New Roman"/>
              </a:rPr>
              <a:t>симптомокомплекса, </a:t>
            </a:r>
            <a:r>
              <a:rPr sz="1200" dirty="0">
                <a:latin typeface="Times New Roman"/>
                <a:cs typeface="Times New Roman"/>
              </a:rPr>
              <a:t>по </a:t>
            </a:r>
            <a:r>
              <a:rPr sz="1200" spc="5" dirty="0">
                <a:latin typeface="Times New Roman"/>
                <a:cs typeface="Times New Roman"/>
              </a:rPr>
              <a:t>мнению </a:t>
            </a:r>
            <a:r>
              <a:rPr sz="1200" spc="310" dirty="0">
                <a:latin typeface="Times New Roman"/>
                <a:cs typeface="Times New Roman"/>
              </a:rPr>
              <a:t> </a:t>
            </a:r>
            <a:r>
              <a:rPr sz="1200" spc="5" dirty="0">
                <a:latin typeface="Times New Roman"/>
                <a:cs typeface="Times New Roman"/>
              </a:rPr>
              <a:t>Г.Н. </a:t>
            </a:r>
            <a:r>
              <a:rPr sz="1200" spc="10" dirty="0">
                <a:latin typeface="Times New Roman"/>
                <a:cs typeface="Times New Roman"/>
              </a:rPr>
              <a:t>Носачева </a:t>
            </a:r>
            <a:r>
              <a:rPr sz="1200" dirty="0">
                <a:latin typeface="Times New Roman"/>
                <a:cs typeface="Times New Roman"/>
              </a:rPr>
              <a:t>и </a:t>
            </a:r>
            <a:r>
              <a:rPr sz="1200" spc="5" dirty="0">
                <a:latin typeface="Times New Roman"/>
                <a:cs typeface="Times New Roman"/>
              </a:rPr>
              <a:t>Д.В.</a:t>
            </a:r>
            <a:r>
              <a:rPr sz="1200" spc="310" dirty="0">
                <a:latin typeface="Times New Roman"/>
                <a:cs typeface="Times New Roman"/>
              </a:rPr>
              <a:t> </a:t>
            </a:r>
            <a:r>
              <a:rPr sz="1200" spc="15" dirty="0">
                <a:latin typeface="Times New Roman"/>
                <a:cs typeface="Times New Roman"/>
              </a:rPr>
              <a:t>Романова (2001), </a:t>
            </a:r>
            <a:r>
              <a:rPr sz="1200" dirty="0">
                <a:latin typeface="Times New Roman"/>
                <a:cs typeface="Times New Roman"/>
              </a:rPr>
              <a:t>- </a:t>
            </a:r>
            <a:r>
              <a:rPr sz="1200" spc="15" dirty="0">
                <a:latin typeface="Times New Roman"/>
                <a:cs typeface="Times New Roman"/>
              </a:rPr>
              <a:t>нарушение селективности психических  процессов </a:t>
            </a:r>
            <a:r>
              <a:rPr sz="1200" spc="10" dirty="0">
                <a:latin typeface="Times New Roman"/>
                <a:cs typeface="Times New Roman"/>
              </a:rPr>
              <a:t>(восприятия, памяти, процессов мышления), снижение уровня  мотивационной активности, искажение </a:t>
            </a:r>
            <a:r>
              <a:rPr sz="1200" dirty="0">
                <a:latin typeface="Times New Roman"/>
                <a:cs typeface="Times New Roman"/>
              </a:rPr>
              <a:t>и </a:t>
            </a:r>
            <a:r>
              <a:rPr sz="1200" spc="10" dirty="0">
                <a:latin typeface="Times New Roman"/>
                <a:cs typeface="Times New Roman"/>
              </a:rPr>
              <a:t>обеднение эмоционального реагирования,  снижение </a:t>
            </a:r>
            <a:r>
              <a:rPr sz="1200" spc="15" dirty="0">
                <a:latin typeface="Times New Roman"/>
                <a:cs typeface="Times New Roman"/>
              </a:rPr>
              <a:t>целенаправленности </a:t>
            </a:r>
            <a:r>
              <a:rPr sz="1200" spc="10" dirty="0">
                <a:latin typeface="Times New Roman"/>
                <a:cs typeface="Times New Roman"/>
              </a:rPr>
              <a:t>психической</a:t>
            </a:r>
            <a:r>
              <a:rPr sz="1200" spc="120" dirty="0">
                <a:latin typeface="Times New Roman"/>
                <a:cs typeface="Times New Roman"/>
              </a:rPr>
              <a:t> </a:t>
            </a:r>
            <a:r>
              <a:rPr sz="1200" spc="10" dirty="0">
                <a:latin typeface="Times New Roman"/>
                <a:cs typeface="Times New Roman"/>
              </a:rPr>
              <a:t>активности.</a:t>
            </a:r>
            <a:endParaRPr sz="1200" dirty="0">
              <a:latin typeface="Times New Roman"/>
              <a:cs typeface="Times New Roman"/>
            </a:endParaRPr>
          </a:p>
          <a:p>
            <a:pPr marL="73025" marR="307340" indent="449580" algn="just">
              <a:lnSpc>
                <a:spcPts val="1380"/>
              </a:lnSpc>
              <a:spcBef>
                <a:spcPts val="1000"/>
              </a:spcBef>
            </a:pPr>
            <a:r>
              <a:rPr sz="1200" dirty="0">
                <a:latin typeface="Times New Roman"/>
                <a:cs typeface="Times New Roman"/>
              </a:rPr>
              <a:t>Структура синдрома </a:t>
            </a:r>
            <a:r>
              <a:rPr sz="1200" spc="5" dirty="0">
                <a:latin typeface="Times New Roman"/>
                <a:cs typeface="Times New Roman"/>
              </a:rPr>
              <a:t>складывается </a:t>
            </a:r>
            <a:r>
              <a:rPr sz="1200" dirty="0">
                <a:latin typeface="Times New Roman"/>
                <a:cs typeface="Times New Roman"/>
              </a:rPr>
              <a:t>из </a:t>
            </a:r>
            <a:r>
              <a:rPr sz="1200" spc="5" dirty="0">
                <a:latin typeface="Times New Roman"/>
                <a:cs typeface="Times New Roman"/>
              </a:rPr>
              <a:t>специфических </a:t>
            </a:r>
            <a:r>
              <a:rPr sz="1200" dirty="0">
                <a:latin typeface="Times New Roman"/>
                <a:cs typeface="Times New Roman"/>
              </a:rPr>
              <a:t>особенностей  </a:t>
            </a:r>
            <a:r>
              <a:rPr sz="1200" spc="10" dirty="0">
                <a:latin typeface="Times New Roman"/>
                <a:cs typeface="Times New Roman"/>
              </a:rPr>
              <a:t>когнитивной, эмоциональной </a:t>
            </a:r>
            <a:r>
              <a:rPr sz="1200" dirty="0">
                <a:latin typeface="Times New Roman"/>
                <a:cs typeface="Times New Roman"/>
              </a:rPr>
              <a:t>и </a:t>
            </a:r>
            <a:r>
              <a:rPr sz="1200" spc="10" dirty="0">
                <a:latin typeface="Times New Roman"/>
                <a:cs typeface="Times New Roman"/>
              </a:rPr>
              <a:t>мотивационной</a:t>
            </a:r>
            <a:r>
              <a:rPr sz="1200" spc="175" dirty="0">
                <a:latin typeface="Times New Roman"/>
                <a:cs typeface="Times New Roman"/>
              </a:rPr>
              <a:t> </a:t>
            </a:r>
            <a:r>
              <a:rPr sz="1200" spc="10" dirty="0">
                <a:latin typeface="Times New Roman"/>
                <a:cs typeface="Times New Roman"/>
              </a:rPr>
              <a:t>сфер.</a:t>
            </a:r>
            <a:endParaRPr sz="1200" dirty="0">
              <a:latin typeface="Times New Roman"/>
              <a:cs typeface="Times New Roman"/>
            </a:endParaRPr>
          </a:p>
          <a:p>
            <a:pPr marL="73025" marR="307340" indent="449580" algn="just">
              <a:lnSpc>
                <a:spcPts val="1380"/>
              </a:lnSpc>
              <a:spcBef>
                <a:spcPts val="1000"/>
              </a:spcBef>
            </a:pPr>
            <a:r>
              <a:rPr sz="1200" spc="10" dirty="0">
                <a:latin typeface="Times New Roman"/>
                <a:cs typeface="Times New Roman"/>
              </a:rPr>
              <a:t>Когнитивная </a:t>
            </a:r>
            <a:r>
              <a:rPr sz="1200" spc="5" dirty="0">
                <a:latin typeface="Times New Roman"/>
                <a:cs typeface="Times New Roman"/>
              </a:rPr>
              <a:t>сфера  </a:t>
            </a:r>
            <a:r>
              <a:rPr sz="1200" spc="10" dirty="0">
                <a:latin typeface="Times New Roman"/>
                <a:cs typeface="Times New Roman"/>
              </a:rPr>
              <a:t>включает </a:t>
            </a:r>
            <a:r>
              <a:rPr sz="1200" dirty="0">
                <a:latin typeface="Times New Roman"/>
                <a:cs typeface="Times New Roman"/>
              </a:rPr>
              <a:t>в </a:t>
            </a:r>
            <a:r>
              <a:rPr sz="1200" spc="5" dirty="0">
                <a:latin typeface="Times New Roman"/>
                <a:cs typeface="Times New Roman"/>
              </a:rPr>
              <a:t>себя  ряд</a:t>
            </a:r>
            <a:r>
              <a:rPr sz="1200" spc="310" dirty="0">
                <a:latin typeface="Times New Roman"/>
                <a:cs typeface="Times New Roman"/>
              </a:rPr>
              <a:t> </a:t>
            </a:r>
            <a:r>
              <a:rPr sz="1200" spc="5" dirty="0">
                <a:latin typeface="Times New Roman"/>
                <a:cs typeface="Times New Roman"/>
              </a:rPr>
              <a:t>характерных</a:t>
            </a:r>
            <a:r>
              <a:rPr sz="1200" spc="310" dirty="0">
                <a:latin typeface="Times New Roman"/>
                <a:cs typeface="Times New Roman"/>
              </a:rPr>
              <a:t> </a:t>
            </a:r>
            <a:r>
              <a:rPr sz="1200" spc="5" dirty="0">
                <a:latin typeface="Times New Roman"/>
                <a:cs typeface="Times New Roman"/>
              </a:rPr>
              <a:t>признаков,</a:t>
            </a:r>
            <a:r>
              <a:rPr sz="1200" spc="310" dirty="0">
                <a:latin typeface="Times New Roman"/>
                <a:cs typeface="Times New Roman"/>
              </a:rPr>
              <a:t> </a:t>
            </a:r>
            <a:r>
              <a:rPr sz="1200" spc="5" dirty="0">
                <a:latin typeface="Times New Roman"/>
                <a:cs typeface="Times New Roman"/>
              </a:rPr>
              <a:t>по  которым</a:t>
            </a:r>
            <a:r>
              <a:rPr sz="1200" spc="310" dirty="0">
                <a:latin typeface="Times New Roman"/>
                <a:cs typeface="Times New Roman"/>
              </a:rPr>
              <a:t> </a:t>
            </a:r>
            <a:r>
              <a:rPr sz="1200" spc="5" dirty="0">
                <a:latin typeface="Times New Roman"/>
                <a:cs typeface="Times New Roman"/>
              </a:rPr>
              <a:t>различаются</a:t>
            </a:r>
            <a:r>
              <a:rPr sz="1200" spc="310" dirty="0">
                <a:latin typeface="Times New Roman"/>
                <a:cs typeface="Times New Roman"/>
              </a:rPr>
              <a:t> </a:t>
            </a:r>
            <a:r>
              <a:rPr sz="1200" spc="5" dirty="0">
                <a:latin typeface="Times New Roman"/>
                <a:cs typeface="Times New Roman"/>
              </a:rPr>
              <a:t>как</a:t>
            </a:r>
            <a:r>
              <a:rPr sz="1200" spc="310" dirty="0">
                <a:latin typeface="Times New Roman"/>
                <a:cs typeface="Times New Roman"/>
              </a:rPr>
              <a:t> </a:t>
            </a:r>
            <a:r>
              <a:rPr sz="1200" spc="5" dirty="0">
                <a:latin typeface="Times New Roman"/>
                <a:cs typeface="Times New Roman"/>
              </a:rPr>
              <a:t>восприятие,</a:t>
            </a:r>
            <a:r>
              <a:rPr sz="1200" spc="310" dirty="0">
                <a:latin typeface="Times New Roman"/>
                <a:cs typeface="Times New Roman"/>
              </a:rPr>
              <a:t> </a:t>
            </a:r>
            <a:r>
              <a:rPr sz="1200" spc="5" dirty="0">
                <a:latin typeface="Times New Roman"/>
                <a:cs typeface="Times New Roman"/>
              </a:rPr>
              <a:t>так</a:t>
            </a:r>
            <a:r>
              <a:rPr sz="1200" spc="310" dirty="0">
                <a:latin typeface="Times New Roman"/>
                <a:cs typeface="Times New Roman"/>
              </a:rPr>
              <a:t> </a:t>
            </a:r>
            <a:r>
              <a:rPr sz="1200" dirty="0">
                <a:latin typeface="Times New Roman"/>
                <a:cs typeface="Times New Roman"/>
              </a:rPr>
              <a:t>и </a:t>
            </a:r>
            <a:r>
              <a:rPr sz="1200" spc="5" dirty="0">
                <a:latin typeface="Times New Roman"/>
                <a:cs typeface="Times New Roman"/>
              </a:rPr>
              <a:t>процессы</a:t>
            </a:r>
            <a:r>
              <a:rPr sz="1200" spc="310" dirty="0">
                <a:latin typeface="Times New Roman"/>
                <a:cs typeface="Times New Roman"/>
              </a:rPr>
              <a:t> </a:t>
            </a:r>
            <a:r>
              <a:rPr sz="1200" spc="5" dirty="0">
                <a:latin typeface="Times New Roman"/>
                <a:cs typeface="Times New Roman"/>
              </a:rPr>
              <a:t>внимания,</a:t>
            </a:r>
            <a:r>
              <a:rPr sz="1200" spc="310" dirty="0">
                <a:latin typeface="Times New Roman"/>
                <a:cs typeface="Times New Roman"/>
              </a:rPr>
              <a:t> </a:t>
            </a:r>
            <a:r>
              <a:rPr sz="1200" spc="5" dirty="0">
                <a:latin typeface="Times New Roman"/>
                <a:cs typeface="Times New Roman"/>
              </a:rPr>
              <a:t>памяти, </a:t>
            </a:r>
            <a:r>
              <a:rPr sz="1200" spc="310" dirty="0">
                <a:latin typeface="Times New Roman"/>
                <a:cs typeface="Times New Roman"/>
              </a:rPr>
              <a:t> </a:t>
            </a:r>
            <a:r>
              <a:rPr sz="1200" spc="5" dirty="0">
                <a:latin typeface="Times New Roman"/>
                <a:cs typeface="Times New Roman"/>
              </a:rPr>
              <a:t>мышления.</a:t>
            </a:r>
            <a:endParaRPr sz="1200" dirty="0">
              <a:latin typeface="Times New Roman"/>
              <a:cs typeface="Times New Roman"/>
            </a:endParaRPr>
          </a:p>
          <a:p>
            <a:pPr marL="12700" marR="8890" indent="449580" algn="just">
              <a:lnSpc>
                <a:spcPts val="1380"/>
              </a:lnSpc>
              <a:spcBef>
                <a:spcPts val="1000"/>
              </a:spcBef>
            </a:pPr>
            <a:r>
              <a:rPr sz="1200" b="1" spc="-5" dirty="0">
                <a:latin typeface="Times New Roman"/>
                <a:cs typeface="Times New Roman"/>
              </a:rPr>
              <a:t>Особенности восприятия. </a:t>
            </a:r>
            <a:r>
              <a:rPr sz="1200" spc="-5" dirty="0">
                <a:latin typeface="Times New Roman"/>
                <a:cs typeface="Times New Roman"/>
              </a:rPr>
              <a:t>Восприятие во многих случаях является начальным  признаком шизофренических изменений, что предшествует появлению специфических  особенностей мышления </a:t>
            </a:r>
            <a:r>
              <a:rPr sz="1200" dirty="0">
                <a:latin typeface="Times New Roman"/>
                <a:cs typeface="Times New Roman"/>
              </a:rPr>
              <a:t>и </a:t>
            </a:r>
            <a:r>
              <a:rPr sz="1200" spc="-5" dirty="0">
                <a:latin typeface="Times New Roman"/>
                <a:cs typeface="Times New Roman"/>
              </a:rPr>
              <a:t>эмоциональности больного. </a:t>
            </a:r>
            <a:r>
              <a:rPr sz="1200" dirty="0">
                <a:latin typeface="Times New Roman"/>
                <a:cs typeface="Times New Roman"/>
              </a:rPr>
              <a:t>При </a:t>
            </a:r>
            <a:r>
              <a:rPr sz="1200" spc="-5" dirty="0">
                <a:latin typeface="Times New Roman"/>
                <a:cs typeface="Times New Roman"/>
              </a:rPr>
              <a:t>нарушении мотивационной  стороны восприятия снижаются интерес </a:t>
            </a:r>
            <a:r>
              <a:rPr sz="1200" dirty="0">
                <a:latin typeface="Times New Roman"/>
                <a:cs typeface="Times New Roman"/>
              </a:rPr>
              <a:t>к </a:t>
            </a:r>
            <a:r>
              <a:rPr sz="1200" spc="-5" dirty="0">
                <a:latin typeface="Times New Roman"/>
                <a:cs typeface="Times New Roman"/>
              </a:rPr>
              <a:t>заданию, реакция на оценку экспериментатора  </a:t>
            </a:r>
            <a:r>
              <a:rPr sz="1200" dirty="0">
                <a:latin typeface="Times New Roman"/>
                <a:cs typeface="Times New Roman"/>
              </a:rPr>
              <a:t>и </a:t>
            </a:r>
            <a:r>
              <a:rPr sz="1200" spc="-5" dirty="0">
                <a:latin typeface="Times New Roman"/>
                <a:cs typeface="Times New Roman"/>
              </a:rPr>
              <a:t>т. д. Изменения субъективного значения отдельных элементов действительности могут  приводить </a:t>
            </a:r>
            <a:r>
              <a:rPr sz="1200" dirty="0">
                <a:latin typeface="Times New Roman"/>
                <a:cs typeface="Times New Roman"/>
              </a:rPr>
              <a:t>к </a:t>
            </a:r>
            <a:r>
              <a:rPr sz="1200" spc="-5" dirty="0">
                <a:latin typeface="Times New Roman"/>
                <a:cs typeface="Times New Roman"/>
              </a:rPr>
              <a:t>ограниченности, нереалистичности, фантастичности восприятия. Нарушения  восприятия при шизофрении легко обнаруживаются при выполнении теста Роршаха.  Диссоциативный процесс проявляется на уровне восприятия продуцированием  расщепленных, фрагментарных, диссоциированных образов. Так, при выполнении теста  Роршаха больные демонстрируют, как правило, три патологические категории образов:  дефицитарные («человек без головы», «пиджак без рукавов», «тигр без хвоста»);  диссоциативные («раздавленное животное», «расплющенная кошка», «раскатанные по  асфальту</a:t>
            </a:r>
            <a:r>
              <a:rPr sz="1200" spc="40" dirty="0">
                <a:latin typeface="Times New Roman"/>
                <a:cs typeface="Times New Roman"/>
              </a:rPr>
              <a:t> </a:t>
            </a:r>
            <a:r>
              <a:rPr sz="1200" spc="-5" dirty="0">
                <a:latin typeface="Times New Roman"/>
                <a:cs typeface="Times New Roman"/>
              </a:rPr>
              <a:t>внутренности</a:t>
            </a:r>
            <a:r>
              <a:rPr sz="1200" spc="55" dirty="0">
                <a:latin typeface="Times New Roman"/>
                <a:cs typeface="Times New Roman"/>
              </a:rPr>
              <a:t> </a:t>
            </a:r>
            <a:r>
              <a:rPr sz="1200" spc="-5" dirty="0">
                <a:latin typeface="Times New Roman"/>
                <a:cs typeface="Times New Roman"/>
              </a:rPr>
              <a:t>человека»);</a:t>
            </a:r>
            <a:r>
              <a:rPr sz="1200" spc="55" dirty="0">
                <a:latin typeface="Times New Roman"/>
                <a:cs typeface="Times New Roman"/>
              </a:rPr>
              <a:t> </a:t>
            </a:r>
            <a:r>
              <a:rPr sz="1200" spc="-5" dirty="0">
                <a:latin typeface="Times New Roman"/>
                <a:cs typeface="Times New Roman"/>
              </a:rPr>
              <a:t>символические</a:t>
            </a:r>
            <a:r>
              <a:rPr sz="1200" spc="45" dirty="0">
                <a:latin typeface="Times New Roman"/>
                <a:cs typeface="Times New Roman"/>
              </a:rPr>
              <a:t> </a:t>
            </a:r>
            <a:r>
              <a:rPr sz="1200" spc="-5" dirty="0">
                <a:latin typeface="Times New Roman"/>
                <a:cs typeface="Times New Roman"/>
              </a:rPr>
              <a:t>(«торжество</a:t>
            </a:r>
            <a:r>
              <a:rPr sz="1200" spc="45" dirty="0">
                <a:latin typeface="Times New Roman"/>
                <a:cs typeface="Times New Roman"/>
              </a:rPr>
              <a:t> </a:t>
            </a:r>
            <a:r>
              <a:rPr sz="1200" spc="-5" dirty="0">
                <a:latin typeface="Times New Roman"/>
                <a:cs typeface="Times New Roman"/>
              </a:rPr>
              <a:t>справедливости»,</a:t>
            </a:r>
            <a:endParaRPr sz="1200" dirty="0">
              <a:latin typeface="Times New Roman"/>
              <a:cs typeface="Times New Roman"/>
            </a:endParaRPr>
          </a:p>
          <a:p>
            <a:pPr marL="12700" marR="10795" algn="just">
              <a:lnSpc>
                <a:spcPts val="1380"/>
              </a:lnSpc>
            </a:pPr>
            <a:r>
              <a:rPr sz="1200" spc="-5" dirty="0">
                <a:latin typeface="Times New Roman"/>
                <a:cs typeface="Times New Roman"/>
              </a:rPr>
              <a:t>«наказание зла»). Подобные интерпретации тесно связаны </a:t>
            </a:r>
            <a:r>
              <a:rPr sz="1200" dirty="0">
                <a:latin typeface="Times New Roman"/>
                <a:cs typeface="Times New Roman"/>
              </a:rPr>
              <a:t>с </a:t>
            </a:r>
            <a:r>
              <a:rPr sz="1200" spc="-5" dirty="0">
                <a:latin typeface="Times New Roman"/>
                <a:cs typeface="Times New Roman"/>
              </a:rPr>
              <a:t>характерными для больных  шизофренией -нарушениями мышления </a:t>
            </a:r>
            <a:r>
              <a:rPr sz="1200" dirty="0">
                <a:latin typeface="Times New Roman"/>
                <a:cs typeface="Times New Roman"/>
              </a:rPr>
              <a:t>и </a:t>
            </a:r>
            <a:r>
              <a:rPr sz="1200" spc="-5" dirty="0">
                <a:latin typeface="Times New Roman"/>
                <a:cs typeface="Times New Roman"/>
              </a:rPr>
              <a:t>аффективно-личностными</a:t>
            </a:r>
            <a:r>
              <a:rPr sz="1200" spc="65" dirty="0">
                <a:latin typeface="Times New Roman"/>
                <a:cs typeface="Times New Roman"/>
              </a:rPr>
              <a:t> </a:t>
            </a:r>
            <a:r>
              <a:rPr sz="1200" spc="-5" dirty="0">
                <a:latin typeface="Times New Roman"/>
                <a:cs typeface="Times New Roman"/>
              </a:rPr>
              <a:t>нарушениями.</a:t>
            </a:r>
            <a:endParaRPr sz="12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22301" y="530397"/>
            <a:ext cx="9330648" cy="4077398"/>
          </a:xfrm>
          <a:prstGeom prst="rect">
            <a:avLst/>
          </a:prstGeom>
        </p:spPr>
        <p:txBody>
          <a:bodyPr vert="horz" wrap="square" lIns="0" tIns="24765" rIns="0" bIns="0" rtlCol="0">
            <a:spAutoFit/>
          </a:bodyPr>
          <a:lstStyle/>
          <a:p>
            <a:pPr marL="12700" marR="5715" algn="just">
              <a:lnSpc>
                <a:spcPts val="1380"/>
              </a:lnSpc>
              <a:spcBef>
                <a:spcPts val="195"/>
              </a:spcBef>
            </a:pPr>
            <a:r>
              <a:rPr sz="1200" spc="-5" dirty="0">
                <a:latin typeface="Times New Roman"/>
                <a:cs typeface="Times New Roman"/>
              </a:rPr>
              <a:t>относительной сохранности. Б. В. Зейгарник </a:t>
            </a:r>
            <a:r>
              <a:rPr sz="1200" dirty="0">
                <a:latin typeface="Times New Roman"/>
                <a:cs typeface="Times New Roman"/>
              </a:rPr>
              <a:t>(1962) </a:t>
            </a:r>
            <a:r>
              <a:rPr sz="1200" spc="-5" dirty="0">
                <a:latin typeface="Times New Roman"/>
                <a:cs typeface="Times New Roman"/>
              </a:rPr>
              <a:t>относит соскальзывания </a:t>
            </a:r>
            <a:r>
              <a:rPr sz="1200" dirty="0">
                <a:latin typeface="Times New Roman"/>
                <a:cs typeface="Times New Roman"/>
              </a:rPr>
              <a:t>к  </a:t>
            </a:r>
            <a:r>
              <a:rPr sz="1200" spc="-5" dirty="0">
                <a:latin typeface="Times New Roman"/>
                <a:cs typeface="Times New Roman"/>
              </a:rPr>
              <a:t>нарушениям логического </a:t>
            </a:r>
            <a:r>
              <a:rPr sz="1200" dirty="0">
                <a:latin typeface="Times New Roman"/>
                <a:cs typeface="Times New Roman"/>
              </a:rPr>
              <a:t>хода </a:t>
            </a:r>
            <a:r>
              <a:rPr sz="1200" spc="-5" dirty="0">
                <a:latin typeface="Times New Roman"/>
                <a:cs typeface="Times New Roman"/>
              </a:rPr>
              <a:t>мышления </a:t>
            </a:r>
            <a:r>
              <a:rPr sz="1200" dirty="0">
                <a:latin typeface="Times New Roman"/>
                <a:cs typeface="Times New Roman"/>
              </a:rPr>
              <a:t>и </a:t>
            </a:r>
            <a:r>
              <a:rPr sz="1200" spc="-5" dirty="0">
                <a:latin typeface="Times New Roman"/>
                <a:cs typeface="Times New Roman"/>
              </a:rPr>
              <a:t>характеризует их следующим образом:  правильно решая какое-либо задание или адекватно рассуждая </a:t>
            </a:r>
            <a:r>
              <a:rPr sz="1200" dirty="0">
                <a:latin typeface="Times New Roman"/>
                <a:cs typeface="Times New Roman"/>
              </a:rPr>
              <a:t>о </a:t>
            </a:r>
            <a:r>
              <a:rPr sz="1200" spc="-5" dirty="0">
                <a:latin typeface="Times New Roman"/>
                <a:cs typeface="Times New Roman"/>
              </a:rPr>
              <a:t>каком-либо предмете,  больные неожиданно сбиваются </a:t>
            </a:r>
            <a:r>
              <a:rPr sz="1200" dirty="0">
                <a:latin typeface="Times New Roman"/>
                <a:cs typeface="Times New Roman"/>
              </a:rPr>
              <a:t>с </a:t>
            </a:r>
            <a:r>
              <a:rPr sz="1200" spc="-5" dirty="0">
                <a:latin typeface="Times New Roman"/>
                <a:cs typeface="Times New Roman"/>
              </a:rPr>
              <a:t>правильного </a:t>
            </a:r>
            <a:r>
              <a:rPr sz="1200" dirty="0">
                <a:latin typeface="Times New Roman"/>
                <a:cs typeface="Times New Roman"/>
              </a:rPr>
              <a:t>хода </a:t>
            </a:r>
            <a:r>
              <a:rPr sz="1200" spc="-5" dirty="0">
                <a:latin typeface="Times New Roman"/>
                <a:cs typeface="Times New Roman"/>
              </a:rPr>
              <a:t>мыслей по ложной, неадекватной  ассоциации, </a:t>
            </a:r>
            <a:r>
              <a:rPr sz="1200" dirty="0">
                <a:latin typeface="Times New Roman"/>
                <a:cs typeface="Times New Roman"/>
              </a:rPr>
              <a:t>а </a:t>
            </a:r>
            <a:r>
              <a:rPr sz="1200" spc="-5" dirty="0">
                <a:latin typeface="Times New Roman"/>
                <a:cs typeface="Times New Roman"/>
              </a:rPr>
              <a:t>затем вновь способны продолжать рассуждение последовательно, не  исправляя допущенной</a:t>
            </a:r>
            <a:r>
              <a:rPr sz="1200" spc="10" dirty="0">
                <a:latin typeface="Times New Roman"/>
                <a:cs typeface="Times New Roman"/>
              </a:rPr>
              <a:t> </a:t>
            </a:r>
            <a:r>
              <a:rPr sz="1200" spc="-5" dirty="0">
                <a:latin typeface="Times New Roman"/>
                <a:cs typeface="Times New Roman"/>
              </a:rPr>
              <a:t>ошибки.</a:t>
            </a:r>
            <a:endParaRPr sz="1200" dirty="0">
              <a:latin typeface="Times New Roman"/>
              <a:cs typeface="Times New Roman"/>
            </a:endParaRPr>
          </a:p>
          <a:p>
            <a:pPr marL="12700" marR="8890" indent="449580" algn="just">
              <a:lnSpc>
                <a:spcPts val="1380"/>
              </a:lnSpc>
              <a:spcBef>
                <a:spcPts val="1000"/>
              </a:spcBef>
            </a:pPr>
            <a:r>
              <a:rPr sz="1200" dirty="0">
                <a:latin typeface="Times New Roman"/>
                <a:cs typeface="Times New Roman"/>
              </a:rPr>
              <a:t>В </a:t>
            </a:r>
            <a:r>
              <a:rPr sz="1200" spc="-5" dirty="0">
                <a:latin typeface="Times New Roman"/>
                <a:cs typeface="Times New Roman"/>
              </a:rPr>
              <a:t>целом </a:t>
            </a:r>
            <a:r>
              <a:rPr sz="1200" i="1" spc="-5" dirty="0">
                <a:latin typeface="Times New Roman"/>
                <a:cs typeface="Times New Roman"/>
              </a:rPr>
              <a:t>мышление </a:t>
            </a:r>
            <a:r>
              <a:rPr sz="1200" spc="-5" dirty="0">
                <a:latin typeface="Times New Roman"/>
                <a:cs typeface="Times New Roman"/>
              </a:rPr>
              <a:t>больных лишено конкретности, реальности и, будучи оторвано  </a:t>
            </a:r>
            <a:r>
              <a:rPr sz="1200" dirty="0">
                <a:latin typeface="Times New Roman"/>
                <a:cs typeface="Times New Roman"/>
              </a:rPr>
              <a:t>от </a:t>
            </a:r>
            <a:r>
              <a:rPr sz="1200" spc="-5" dirty="0">
                <a:latin typeface="Times New Roman"/>
                <a:cs typeface="Times New Roman"/>
              </a:rPr>
              <a:t>действительности, характеризуется отвлеченностью, абстрактностью. </a:t>
            </a:r>
            <a:r>
              <a:rPr sz="1200" dirty="0">
                <a:latin typeface="Times New Roman"/>
                <a:cs typeface="Times New Roman"/>
              </a:rPr>
              <a:t>При </a:t>
            </a:r>
            <a:r>
              <a:rPr sz="1200" spc="-5" dirty="0">
                <a:latin typeface="Times New Roman"/>
                <a:cs typeface="Times New Roman"/>
              </a:rPr>
              <a:t>одной </a:t>
            </a:r>
            <a:r>
              <a:rPr sz="1200" dirty="0">
                <a:latin typeface="Times New Roman"/>
                <a:cs typeface="Times New Roman"/>
              </a:rPr>
              <a:t>и </a:t>
            </a:r>
            <a:r>
              <a:rPr sz="1200" spc="-5" dirty="0">
                <a:latin typeface="Times New Roman"/>
                <a:cs typeface="Times New Roman"/>
              </a:rPr>
              <a:t>той  </a:t>
            </a:r>
            <a:r>
              <a:rPr sz="1200" dirty="0">
                <a:latin typeface="Times New Roman"/>
                <a:cs typeface="Times New Roman"/>
              </a:rPr>
              <a:t>же </a:t>
            </a:r>
            <a:r>
              <a:rPr sz="1200" spc="-5" dirty="0">
                <a:latin typeface="Times New Roman"/>
                <a:cs typeface="Times New Roman"/>
              </a:rPr>
              <a:t>ситуации реакция шизофреников каждый раз оказывается иной </a:t>
            </a:r>
            <a:r>
              <a:rPr sz="1200" dirty="0">
                <a:latin typeface="Times New Roman"/>
                <a:cs typeface="Times New Roman"/>
              </a:rPr>
              <a:t>и </a:t>
            </a:r>
            <a:r>
              <a:rPr sz="1200" spc="-5" dirty="0">
                <a:latin typeface="Times New Roman"/>
                <a:cs typeface="Times New Roman"/>
              </a:rPr>
              <a:t>всегда неожиданной  </a:t>
            </a:r>
            <a:r>
              <a:rPr sz="1200" dirty="0">
                <a:latin typeface="Times New Roman"/>
                <a:cs typeface="Times New Roman"/>
              </a:rPr>
              <a:t>и</a:t>
            </a:r>
            <a:r>
              <a:rPr sz="1200" spc="-10" dirty="0">
                <a:latin typeface="Times New Roman"/>
                <a:cs typeface="Times New Roman"/>
              </a:rPr>
              <a:t> </a:t>
            </a:r>
            <a:r>
              <a:rPr sz="1200" spc="-5" dirty="0">
                <a:latin typeface="Times New Roman"/>
                <a:cs typeface="Times New Roman"/>
              </a:rPr>
              <a:t>непонятной.</a:t>
            </a:r>
            <a:endParaRPr sz="1200" dirty="0">
              <a:latin typeface="Times New Roman"/>
              <a:cs typeface="Times New Roman"/>
            </a:endParaRPr>
          </a:p>
          <a:p>
            <a:pPr marL="12700" marR="5080" indent="449580" algn="just">
              <a:lnSpc>
                <a:spcPts val="1380"/>
              </a:lnSpc>
              <a:spcBef>
                <a:spcPts val="1000"/>
              </a:spcBef>
            </a:pPr>
            <a:r>
              <a:rPr sz="1200" dirty="0">
                <a:latin typeface="Times New Roman"/>
                <a:cs typeface="Times New Roman"/>
              </a:rPr>
              <a:t>В </a:t>
            </a:r>
            <a:r>
              <a:rPr sz="1200" spc="-5" dirty="0">
                <a:latin typeface="Times New Roman"/>
                <a:cs typeface="Times New Roman"/>
              </a:rPr>
              <a:t>наибольшей степени при шизофрении поражаются </a:t>
            </a:r>
            <a:r>
              <a:rPr sz="1200" i="1" spc="-5" dirty="0">
                <a:latin typeface="Times New Roman"/>
                <a:cs typeface="Times New Roman"/>
              </a:rPr>
              <a:t>эмоциональная </a:t>
            </a:r>
            <a:r>
              <a:rPr sz="1200" i="1" dirty="0">
                <a:latin typeface="Times New Roman"/>
                <a:cs typeface="Times New Roman"/>
              </a:rPr>
              <a:t>и </a:t>
            </a:r>
            <a:r>
              <a:rPr sz="1200" i="1" spc="-5" dirty="0">
                <a:latin typeface="Times New Roman"/>
                <a:cs typeface="Times New Roman"/>
              </a:rPr>
              <a:t>волевая  сферы. </a:t>
            </a:r>
            <a:r>
              <a:rPr sz="1200" spc="-5" dirty="0">
                <a:latin typeface="Times New Roman"/>
                <a:cs typeface="Times New Roman"/>
              </a:rPr>
              <a:t>Эмоциональное снижение начинается </a:t>
            </a:r>
            <a:r>
              <a:rPr sz="1200" dirty="0">
                <a:latin typeface="Times New Roman"/>
                <a:cs typeface="Times New Roman"/>
              </a:rPr>
              <a:t>с </a:t>
            </a:r>
            <a:r>
              <a:rPr sz="1200" spc="-5" dirty="0">
                <a:latin typeface="Times New Roman"/>
                <a:cs typeface="Times New Roman"/>
              </a:rPr>
              <a:t>нарастающей эмоциональной холодности  больных </a:t>
            </a:r>
            <a:r>
              <a:rPr sz="1200" dirty="0">
                <a:latin typeface="Times New Roman"/>
                <a:cs typeface="Times New Roman"/>
              </a:rPr>
              <a:t>к </a:t>
            </a:r>
            <a:r>
              <a:rPr sz="1200" spc="-5" dirty="0">
                <a:latin typeface="Times New Roman"/>
                <a:cs typeface="Times New Roman"/>
              </a:rPr>
              <a:t>своим родным </a:t>
            </a:r>
            <a:r>
              <a:rPr sz="1200" dirty="0">
                <a:latin typeface="Times New Roman"/>
                <a:cs typeface="Times New Roman"/>
              </a:rPr>
              <a:t>и </a:t>
            </a:r>
            <a:r>
              <a:rPr sz="1200" spc="-5" dirty="0">
                <a:latin typeface="Times New Roman"/>
                <a:cs typeface="Times New Roman"/>
              </a:rPr>
              <a:t>другим близким людям, безразличия </a:t>
            </a:r>
            <a:r>
              <a:rPr sz="1200" dirty="0">
                <a:latin typeface="Times New Roman"/>
                <a:cs typeface="Times New Roman"/>
              </a:rPr>
              <a:t>к </a:t>
            </a:r>
            <a:r>
              <a:rPr sz="1200" spc="-5" dirty="0">
                <a:latin typeface="Times New Roman"/>
                <a:cs typeface="Times New Roman"/>
              </a:rPr>
              <a:t>окружающему,  безучастности </a:t>
            </a:r>
            <a:r>
              <a:rPr sz="1200" dirty="0">
                <a:latin typeface="Times New Roman"/>
                <a:cs typeface="Times New Roman"/>
              </a:rPr>
              <a:t>к </a:t>
            </a:r>
            <a:r>
              <a:rPr sz="1200" spc="-5" dirty="0">
                <a:latin typeface="Times New Roman"/>
                <a:cs typeface="Times New Roman"/>
              </a:rPr>
              <a:t>тому, что непосредственно относится </a:t>
            </a:r>
            <a:r>
              <a:rPr sz="1200" dirty="0">
                <a:latin typeface="Times New Roman"/>
                <a:cs typeface="Times New Roman"/>
              </a:rPr>
              <a:t>к </a:t>
            </a:r>
            <a:r>
              <a:rPr sz="1200" spc="-5" dirty="0">
                <a:latin typeface="Times New Roman"/>
                <a:cs typeface="Times New Roman"/>
              </a:rPr>
              <a:t>больному, утраты прежних  интересов </a:t>
            </a:r>
            <a:r>
              <a:rPr sz="1200" dirty="0">
                <a:latin typeface="Times New Roman"/>
                <a:cs typeface="Times New Roman"/>
              </a:rPr>
              <a:t>и </a:t>
            </a:r>
            <a:r>
              <a:rPr sz="1200" spc="-5" dirty="0">
                <a:latin typeface="Times New Roman"/>
                <a:cs typeface="Times New Roman"/>
              </a:rPr>
              <a:t>увлечений. Безразличие </a:t>
            </a:r>
            <a:r>
              <a:rPr sz="1200" dirty="0">
                <a:latin typeface="Times New Roman"/>
                <a:cs typeface="Times New Roman"/>
              </a:rPr>
              <a:t>к </a:t>
            </a:r>
            <a:r>
              <a:rPr sz="1200" spc="-5" dirty="0">
                <a:latin typeface="Times New Roman"/>
                <a:cs typeface="Times New Roman"/>
              </a:rPr>
              <a:t>окружающему </a:t>
            </a:r>
            <a:r>
              <a:rPr sz="1200" dirty="0">
                <a:latin typeface="Times New Roman"/>
                <a:cs typeface="Times New Roman"/>
              </a:rPr>
              <a:t>и </a:t>
            </a:r>
            <a:r>
              <a:rPr sz="1200" spc="-5" dirty="0">
                <a:latin typeface="Times New Roman"/>
                <a:cs typeface="Times New Roman"/>
              </a:rPr>
              <a:t>мнению других людей может  проявиться неряшливостью </a:t>
            </a:r>
            <a:r>
              <a:rPr sz="1200" dirty="0">
                <a:latin typeface="Times New Roman"/>
                <a:cs typeface="Times New Roman"/>
              </a:rPr>
              <a:t>и </a:t>
            </a:r>
            <a:r>
              <a:rPr sz="1200" spc="-5" dirty="0">
                <a:latin typeface="Times New Roman"/>
                <a:cs typeface="Times New Roman"/>
              </a:rPr>
              <a:t>нечистоплотностью </a:t>
            </a:r>
            <a:r>
              <a:rPr sz="1200" dirty="0">
                <a:latin typeface="Times New Roman"/>
                <a:cs typeface="Times New Roman"/>
              </a:rPr>
              <a:t>в </a:t>
            </a:r>
            <a:r>
              <a:rPr sz="1200" spc="-5" dirty="0">
                <a:latin typeface="Times New Roman"/>
                <a:cs typeface="Times New Roman"/>
              </a:rPr>
              <a:t>одежде </a:t>
            </a:r>
            <a:r>
              <a:rPr sz="1200" dirty="0">
                <a:latin typeface="Times New Roman"/>
                <a:cs typeface="Times New Roman"/>
              </a:rPr>
              <a:t>и в</a:t>
            </a:r>
            <a:r>
              <a:rPr sz="1200" spc="35" dirty="0">
                <a:latin typeface="Times New Roman"/>
                <a:cs typeface="Times New Roman"/>
              </a:rPr>
              <a:t> </a:t>
            </a:r>
            <a:r>
              <a:rPr sz="1200" spc="-5" dirty="0">
                <a:latin typeface="Times New Roman"/>
                <a:cs typeface="Times New Roman"/>
              </a:rPr>
              <a:t>быту.</a:t>
            </a:r>
            <a:endParaRPr sz="1200" dirty="0">
              <a:latin typeface="Times New Roman"/>
              <a:cs typeface="Times New Roman"/>
            </a:endParaRPr>
          </a:p>
          <a:p>
            <a:pPr marL="12700" marR="5080" indent="449580" algn="just">
              <a:lnSpc>
                <a:spcPts val="1380"/>
              </a:lnSpc>
              <a:spcBef>
                <a:spcPts val="1000"/>
              </a:spcBef>
            </a:pPr>
            <a:r>
              <a:rPr sz="1200" spc="-5" dirty="0">
                <a:latin typeface="Times New Roman"/>
                <a:cs typeface="Times New Roman"/>
              </a:rPr>
              <a:t>Некоторые больные шизофренией осознают </a:t>
            </a:r>
            <a:r>
              <a:rPr sz="1200" i="1" spc="-5" dirty="0">
                <a:latin typeface="Times New Roman"/>
                <a:cs typeface="Times New Roman"/>
              </a:rPr>
              <a:t>свою измененность</a:t>
            </a:r>
            <a:r>
              <a:rPr sz="1200" spc="-5" dirty="0">
                <a:latin typeface="Times New Roman"/>
                <a:cs typeface="Times New Roman"/>
              </a:rPr>
              <a:t>. Они жалуются на  то, что потеряли способность радоваться жизни, любить, волноваться </a:t>
            </a:r>
            <a:r>
              <a:rPr sz="1200" dirty="0">
                <a:latin typeface="Times New Roman"/>
                <a:cs typeface="Times New Roman"/>
              </a:rPr>
              <a:t>и </a:t>
            </a:r>
            <a:r>
              <a:rPr sz="1200" spc="-5" dirty="0">
                <a:latin typeface="Times New Roman"/>
                <a:cs typeface="Times New Roman"/>
              </a:rPr>
              <a:t>страдать, как  раньше. То, что их теперь ничто не интересует, некоторые больные тоже осознают, но  ничего не могут поделать, чтобы что-то изменить </a:t>
            </a:r>
            <a:r>
              <a:rPr sz="1200" dirty="0">
                <a:latin typeface="Times New Roman"/>
                <a:cs typeface="Times New Roman"/>
              </a:rPr>
              <a:t>и </a:t>
            </a:r>
            <a:r>
              <a:rPr sz="1200" spc="-5" dirty="0">
                <a:latin typeface="Times New Roman"/>
                <a:cs typeface="Times New Roman"/>
              </a:rPr>
              <a:t>по-другому относиться </a:t>
            </a:r>
            <a:r>
              <a:rPr sz="1200" dirty="0">
                <a:latin typeface="Times New Roman"/>
                <a:cs typeface="Times New Roman"/>
              </a:rPr>
              <a:t>к </a:t>
            </a:r>
            <a:r>
              <a:rPr sz="1200" spc="-5" dirty="0">
                <a:latin typeface="Times New Roman"/>
                <a:cs typeface="Times New Roman"/>
              </a:rPr>
              <a:t>своим  близким, так как управлять ни своими эмоциями, ни поведением больной шизофренией не  может.</a:t>
            </a:r>
            <a:endParaRPr sz="1200" dirty="0">
              <a:latin typeface="Times New Roman"/>
              <a:cs typeface="Times New Roman"/>
            </a:endParaRPr>
          </a:p>
          <a:p>
            <a:pPr marL="12700" marR="5080" indent="449580" algn="just">
              <a:lnSpc>
                <a:spcPts val="1380"/>
              </a:lnSpc>
              <a:spcBef>
                <a:spcPts val="1000"/>
              </a:spcBef>
            </a:pPr>
            <a:r>
              <a:rPr sz="1200" dirty="0">
                <a:latin typeface="Times New Roman"/>
                <a:cs typeface="Times New Roman"/>
              </a:rPr>
              <a:t>У </a:t>
            </a:r>
            <a:r>
              <a:rPr sz="1200" spc="-5" dirty="0">
                <a:latin typeface="Times New Roman"/>
                <a:cs typeface="Times New Roman"/>
              </a:rPr>
              <a:t>некоторых больных наблюдается </a:t>
            </a:r>
            <a:r>
              <a:rPr sz="1200" i="1" spc="-5" dirty="0">
                <a:latin typeface="Times New Roman"/>
                <a:cs typeface="Times New Roman"/>
              </a:rPr>
              <a:t>эмоциональная амбивалентность </a:t>
            </a:r>
            <a:r>
              <a:rPr sz="1200" dirty="0">
                <a:latin typeface="Times New Roman"/>
                <a:cs typeface="Times New Roman"/>
              </a:rPr>
              <a:t>— </a:t>
            </a:r>
            <a:r>
              <a:rPr sz="1200" spc="-5" dirty="0">
                <a:latin typeface="Times New Roman"/>
                <a:cs typeface="Times New Roman"/>
              </a:rPr>
              <a:t>то есть  одновременное существование двух противоположных эмоций: например, любви </a:t>
            </a:r>
            <a:r>
              <a:rPr sz="1200" dirty="0">
                <a:latin typeface="Times New Roman"/>
                <a:cs typeface="Times New Roman"/>
              </a:rPr>
              <a:t>и  </a:t>
            </a:r>
            <a:r>
              <a:rPr sz="1200" spc="-5" dirty="0">
                <a:latin typeface="Times New Roman"/>
                <a:cs typeface="Times New Roman"/>
              </a:rPr>
              <a:t>ненависти, интереса </a:t>
            </a:r>
            <a:r>
              <a:rPr sz="1200" dirty="0">
                <a:latin typeface="Times New Roman"/>
                <a:cs typeface="Times New Roman"/>
              </a:rPr>
              <a:t>и</a:t>
            </a:r>
            <a:r>
              <a:rPr sz="1200" spc="30" dirty="0">
                <a:latin typeface="Times New Roman"/>
                <a:cs typeface="Times New Roman"/>
              </a:rPr>
              <a:t> </a:t>
            </a:r>
            <a:r>
              <a:rPr sz="1200" spc="-5" dirty="0">
                <a:latin typeface="Times New Roman"/>
                <a:cs typeface="Times New Roman"/>
              </a:rPr>
              <a:t>отвращения.</a:t>
            </a:r>
            <a:endParaRPr sz="1200" dirty="0">
              <a:latin typeface="Times New Roman"/>
              <a:cs typeface="Times New Roman"/>
            </a:endParaRPr>
          </a:p>
          <a:p>
            <a:pPr marL="12700" marR="5715" indent="449580" algn="just">
              <a:lnSpc>
                <a:spcPts val="1380"/>
              </a:lnSpc>
              <a:spcBef>
                <a:spcPts val="1000"/>
              </a:spcBef>
            </a:pPr>
            <a:r>
              <a:rPr sz="1200" spc="-5" dirty="0">
                <a:latin typeface="Times New Roman"/>
                <a:cs typeface="Times New Roman"/>
              </a:rPr>
              <a:t>Может быть </a:t>
            </a:r>
            <a:r>
              <a:rPr sz="1200" i="1" spc="-5" dirty="0">
                <a:latin typeface="Times New Roman"/>
                <a:cs typeface="Times New Roman"/>
              </a:rPr>
              <a:t>диссоциация эмоциональной сферы </a:t>
            </a:r>
            <a:r>
              <a:rPr sz="1200" dirty="0">
                <a:latin typeface="Times New Roman"/>
                <a:cs typeface="Times New Roman"/>
              </a:rPr>
              <a:t>— </a:t>
            </a:r>
            <a:r>
              <a:rPr sz="1200" spc="-5" dirty="0">
                <a:latin typeface="Times New Roman"/>
                <a:cs typeface="Times New Roman"/>
              </a:rPr>
              <a:t>больной смеется при печальном  событии или плачет при радостном. Больные могут быть равнодушны </a:t>
            </a:r>
            <a:r>
              <a:rPr sz="1200" dirty="0">
                <a:latin typeface="Times New Roman"/>
                <a:cs typeface="Times New Roman"/>
              </a:rPr>
              <a:t>к </a:t>
            </a:r>
            <a:r>
              <a:rPr sz="1200" spc="-5" dirty="0">
                <a:latin typeface="Times New Roman"/>
                <a:cs typeface="Times New Roman"/>
              </a:rPr>
              <a:t>горю своих  родных, тяжелой утрате </a:t>
            </a:r>
            <a:r>
              <a:rPr sz="1200" dirty="0">
                <a:latin typeface="Times New Roman"/>
                <a:cs typeface="Times New Roman"/>
              </a:rPr>
              <a:t>и </a:t>
            </a:r>
            <a:r>
              <a:rPr sz="1200" spc="-5" dirty="0">
                <a:latin typeface="Times New Roman"/>
                <a:cs typeface="Times New Roman"/>
              </a:rPr>
              <a:t>печалиться, увидев растоптанный цветок или больное  животное.</a:t>
            </a:r>
            <a:endParaRPr sz="1200" dirty="0">
              <a:latin typeface="Times New Roman"/>
              <a:cs typeface="Times New Roman"/>
            </a:endParaRPr>
          </a:p>
        </p:txBody>
      </p:sp>
      <p:sp>
        <p:nvSpPr>
          <p:cNvPr id="5" name="object 5"/>
          <p:cNvSpPr txBox="1"/>
          <p:nvPr/>
        </p:nvSpPr>
        <p:spPr>
          <a:xfrm>
            <a:off x="622300" y="4660446"/>
            <a:ext cx="9331547" cy="2128147"/>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i="1" spc="-5" dirty="0">
                <a:latin typeface="Times New Roman"/>
                <a:cs typeface="Times New Roman"/>
              </a:rPr>
              <a:t>Все эмоциональные проявления ослабевают</a:t>
            </a:r>
            <a:r>
              <a:rPr sz="1200" spc="-5" dirty="0">
                <a:latin typeface="Times New Roman"/>
                <a:cs typeface="Times New Roman"/>
              </a:rPr>
              <a:t>. Вначале бывает уплощение,  притупление эмоций, </a:t>
            </a:r>
            <a:r>
              <a:rPr sz="1200" dirty="0">
                <a:latin typeface="Times New Roman"/>
                <a:cs typeface="Times New Roman"/>
              </a:rPr>
              <a:t>а </a:t>
            </a:r>
            <a:r>
              <a:rPr sz="1200" spc="-5" dirty="0">
                <a:latin typeface="Times New Roman"/>
                <a:cs typeface="Times New Roman"/>
              </a:rPr>
              <a:t>затем развивается эмоциональная тупость. Это состояние  необратимо.</a:t>
            </a:r>
            <a:endParaRPr sz="1200" dirty="0">
              <a:latin typeface="Times New Roman"/>
              <a:cs typeface="Times New Roman"/>
            </a:endParaRPr>
          </a:p>
          <a:p>
            <a:pPr marL="12700" marR="5080" indent="449580" algn="just">
              <a:lnSpc>
                <a:spcPts val="1380"/>
              </a:lnSpc>
              <a:spcBef>
                <a:spcPts val="1000"/>
              </a:spcBef>
            </a:pPr>
            <a:r>
              <a:rPr sz="1200" spc="-5" dirty="0">
                <a:latin typeface="Times New Roman"/>
                <a:cs typeface="Times New Roman"/>
              </a:rPr>
              <a:t>Одновременно </a:t>
            </a:r>
            <a:r>
              <a:rPr sz="1200" dirty="0">
                <a:latin typeface="Times New Roman"/>
                <a:cs typeface="Times New Roman"/>
              </a:rPr>
              <a:t>с </a:t>
            </a:r>
            <a:r>
              <a:rPr sz="1200" spc="-5" dirty="0">
                <a:latin typeface="Times New Roman"/>
                <a:cs typeface="Times New Roman"/>
              </a:rPr>
              <a:t>эмоциональным может происходить </a:t>
            </a:r>
            <a:r>
              <a:rPr sz="1200" dirty="0">
                <a:latin typeface="Times New Roman"/>
                <a:cs typeface="Times New Roman"/>
              </a:rPr>
              <a:t>и </a:t>
            </a:r>
            <a:r>
              <a:rPr sz="1200" i="1" spc="-5" dirty="0">
                <a:latin typeface="Times New Roman"/>
                <a:cs typeface="Times New Roman"/>
              </a:rPr>
              <a:t>волевое оскудение</a:t>
            </a:r>
            <a:r>
              <a:rPr sz="1200" spc="-5" dirty="0">
                <a:latin typeface="Times New Roman"/>
                <a:cs typeface="Times New Roman"/>
              </a:rPr>
              <a:t>. </a:t>
            </a:r>
            <a:r>
              <a:rPr sz="1200" dirty="0">
                <a:latin typeface="Times New Roman"/>
                <a:cs typeface="Times New Roman"/>
              </a:rPr>
              <a:t>В </a:t>
            </a:r>
            <a:r>
              <a:rPr sz="1200" spc="-5" dirty="0">
                <a:latin typeface="Times New Roman"/>
                <a:cs typeface="Times New Roman"/>
              </a:rPr>
              <a:t>самых  выраженных случаях волевые нарушения называются абулией (дословно означает  безволие). </a:t>
            </a:r>
            <a:r>
              <a:rPr sz="1200" dirty="0">
                <a:latin typeface="Times New Roman"/>
                <a:cs typeface="Times New Roman"/>
              </a:rPr>
              <a:t>На </a:t>
            </a:r>
            <a:r>
              <a:rPr sz="1200" spc="-5" dirty="0">
                <a:latin typeface="Times New Roman"/>
                <a:cs typeface="Times New Roman"/>
              </a:rPr>
              <a:t>начальных этапах </a:t>
            </a:r>
            <a:r>
              <a:rPr sz="1200" i="1" spc="-5" dirty="0">
                <a:latin typeface="Times New Roman"/>
                <a:cs typeface="Times New Roman"/>
              </a:rPr>
              <a:t>абулия </a:t>
            </a:r>
            <a:r>
              <a:rPr sz="1200" spc="-5" dirty="0">
                <a:latin typeface="Times New Roman"/>
                <a:cs typeface="Times New Roman"/>
              </a:rPr>
              <a:t>проявляется падением активности,  бездеятельностью, снижением интереса ко всему. </a:t>
            </a:r>
            <a:r>
              <a:rPr sz="1200" dirty="0">
                <a:latin typeface="Times New Roman"/>
                <a:cs typeface="Times New Roman"/>
              </a:rPr>
              <a:t>При </a:t>
            </a:r>
            <a:r>
              <a:rPr sz="1200" spc="-5" dirty="0">
                <a:latin typeface="Times New Roman"/>
                <a:cs typeface="Times New Roman"/>
              </a:rPr>
              <a:t>утяжелении абулии больных ничто  не волнует </a:t>
            </a:r>
            <a:r>
              <a:rPr sz="1200" dirty="0">
                <a:latin typeface="Times New Roman"/>
                <a:cs typeface="Times New Roman"/>
              </a:rPr>
              <a:t>и </a:t>
            </a:r>
            <a:r>
              <a:rPr sz="1200" spc="-5" dirty="0">
                <a:latin typeface="Times New Roman"/>
                <a:cs typeface="Times New Roman"/>
              </a:rPr>
              <a:t>не интересует, </a:t>
            </a:r>
            <a:r>
              <a:rPr sz="1200" dirty="0">
                <a:latin typeface="Times New Roman"/>
                <a:cs typeface="Times New Roman"/>
              </a:rPr>
              <a:t>у </a:t>
            </a:r>
            <a:r>
              <a:rPr sz="1200" spc="-5" dirty="0">
                <a:latin typeface="Times New Roman"/>
                <a:cs typeface="Times New Roman"/>
              </a:rPr>
              <a:t>них отсутствуют реальные планы на будущее, они не  проявляют интереса </a:t>
            </a:r>
            <a:r>
              <a:rPr sz="1200" dirty="0">
                <a:latin typeface="Times New Roman"/>
                <a:cs typeface="Times New Roman"/>
              </a:rPr>
              <a:t>к </a:t>
            </a:r>
            <a:r>
              <a:rPr sz="1200" spc="-5" dirty="0">
                <a:latin typeface="Times New Roman"/>
                <a:cs typeface="Times New Roman"/>
              </a:rPr>
              <a:t>своей дальнейшей судьбе, им все безразлично. Окружающее тоже  не привлекает их внимания, больные целыми днями молча </a:t>
            </a:r>
            <a:r>
              <a:rPr sz="1200" dirty="0">
                <a:latin typeface="Times New Roman"/>
                <a:cs typeface="Times New Roman"/>
              </a:rPr>
              <a:t>и </a:t>
            </a:r>
            <a:r>
              <a:rPr sz="1200" spc="-5" dirty="0">
                <a:latin typeface="Times New Roman"/>
                <a:cs typeface="Times New Roman"/>
              </a:rPr>
              <a:t>безучастно лежат </a:t>
            </a:r>
            <a:r>
              <a:rPr sz="1200" dirty="0">
                <a:latin typeface="Times New Roman"/>
                <a:cs typeface="Times New Roman"/>
              </a:rPr>
              <a:t>в </a:t>
            </a:r>
            <a:r>
              <a:rPr sz="1200" spc="-5" dirty="0">
                <a:latin typeface="Times New Roman"/>
                <a:cs typeface="Times New Roman"/>
              </a:rPr>
              <a:t>постели  или сидят </a:t>
            </a:r>
            <a:r>
              <a:rPr sz="1200" dirty="0">
                <a:latin typeface="Times New Roman"/>
                <a:cs typeface="Times New Roman"/>
              </a:rPr>
              <a:t>в </a:t>
            </a:r>
            <a:r>
              <a:rPr sz="1200" spc="-5" dirty="0">
                <a:latin typeface="Times New Roman"/>
                <a:cs typeface="Times New Roman"/>
              </a:rPr>
              <a:t>одной позе. </a:t>
            </a:r>
            <a:r>
              <a:rPr sz="1200" i="1" spc="-5" dirty="0">
                <a:latin typeface="Times New Roman"/>
                <a:cs typeface="Times New Roman"/>
              </a:rPr>
              <a:t>Аутизм </a:t>
            </a:r>
            <a:r>
              <a:rPr sz="1200" dirty="0">
                <a:latin typeface="Times New Roman"/>
                <a:cs typeface="Times New Roman"/>
              </a:rPr>
              <a:t>(от </a:t>
            </a:r>
            <a:r>
              <a:rPr sz="1200" spc="-5" dirty="0">
                <a:latin typeface="Times New Roman"/>
                <a:cs typeface="Times New Roman"/>
              </a:rPr>
              <a:t>греческого "autos" </a:t>
            </a:r>
            <a:r>
              <a:rPr sz="1200" dirty="0">
                <a:latin typeface="Times New Roman"/>
                <a:cs typeface="Times New Roman"/>
              </a:rPr>
              <a:t>— </a:t>
            </a:r>
            <a:r>
              <a:rPr sz="1200" spc="-5" dirty="0">
                <a:latin typeface="Times New Roman"/>
                <a:cs typeface="Times New Roman"/>
              </a:rPr>
              <a:t>сам) </a:t>
            </a:r>
            <a:r>
              <a:rPr sz="1200" dirty="0">
                <a:latin typeface="Times New Roman"/>
                <a:cs typeface="Times New Roman"/>
              </a:rPr>
              <a:t>— </a:t>
            </a:r>
            <a:r>
              <a:rPr sz="1200" spc="-5" dirty="0">
                <a:latin typeface="Times New Roman"/>
                <a:cs typeface="Times New Roman"/>
              </a:rPr>
              <a:t>утрата контактов </a:t>
            </a:r>
            <a:r>
              <a:rPr sz="1200" dirty="0">
                <a:latin typeface="Times New Roman"/>
                <a:cs typeface="Times New Roman"/>
              </a:rPr>
              <a:t>с  </a:t>
            </a:r>
            <a:r>
              <a:rPr sz="1200" spc="-5" dirty="0">
                <a:latin typeface="Times New Roman"/>
                <a:cs typeface="Times New Roman"/>
              </a:rPr>
              <a:t>окружающими, </a:t>
            </a:r>
            <a:r>
              <a:rPr sz="1200" dirty="0">
                <a:latin typeface="Times New Roman"/>
                <a:cs typeface="Times New Roman"/>
              </a:rPr>
              <a:t>уход от </a:t>
            </a:r>
            <a:r>
              <a:rPr sz="1200" spc="-5" dirty="0">
                <a:latin typeface="Times New Roman"/>
                <a:cs typeface="Times New Roman"/>
              </a:rPr>
              <a:t>действительности </a:t>
            </a:r>
            <a:r>
              <a:rPr sz="1200" dirty="0">
                <a:latin typeface="Times New Roman"/>
                <a:cs typeface="Times New Roman"/>
              </a:rPr>
              <a:t>в </a:t>
            </a:r>
            <a:r>
              <a:rPr sz="1200" spc="-5" dirty="0">
                <a:latin typeface="Times New Roman"/>
                <a:cs typeface="Times New Roman"/>
              </a:rPr>
              <a:t>свой внутренний мир, </a:t>
            </a:r>
            <a:r>
              <a:rPr sz="1200" dirty="0">
                <a:latin typeface="Times New Roman"/>
                <a:cs typeface="Times New Roman"/>
              </a:rPr>
              <a:t>в </a:t>
            </a:r>
            <a:r>
              <a:rPr sz="1200" spc="-5" dirty="0">
                <a:latin typeface="Times New Roman"/>
                <a:cs typeface="Times New Roman"/>
              </a:rPr>
              <a:t>свои переживания.  Это не просто замкнутость, которая бывает при шизоидной психопатии </a:t>
            </a:r>
            <a:r>
              <a:rPr sz="1200" dirty="0">
                <a:latin typeface="Times New Roman"/>
                <a:cs typeface="Times New Roman"/>
              </a:rPr>
              <a:t>и </a:t>
            </a:r>
            <a:r>
              <a:rPr sz="1200" spc="-5" dirty="0">
                <a:latin typeface="Times New Roman"/>
                <a:cs typeface="Times New Roman"/>
              </a:rPr>
              <a:t>некоторых  других личностных расстройствах. Аутистичным на ранних этапах шизофрении может  быть </a:t>
            </a:r>
            <a:r>
              <a:rPr sz="1200" dirty="0">
                <a:latin typeface="Times New Roman"/>
                <a:cs typeface="Times New Roman"/>
              </a:rPr>
              <a:t>и </a:t>
            </a:r>
            <a:r>
              <a:rPr sz="1200" spc="-5" dirty="0">
                <a:latin typeface="Times New Roman"/>
                <a:cs typeface="Times New Roman"/>
              </a:rPr>
              <a:t>человек, формально контактирующий </a:t>
            </a:r>
            <a:r>
              <a:rPr sz="1200" dirty="0">
                <a:latin typeface="Times New Roman"/>
                <a:cs typeface="Times New Roman"/>
              </a:rPr>
              <a:t>с </a:t>
            </a:r>
            <a:r>
              <a:rPr sz="1200" spc="-5" dirty="0">
                <a:latin typeface="Times New Roman"/>
                <a:cs typeface="Times New Roman"/>
              </a:rPr>
              <a:t>окружающими, но </a:t>
            </a:r>
            <a:r>
              <a:rPr sz="1200" dirty="0">
                <a:latin typeface="Times New Roman"/>
                <a:cs typeface="Times New Roman"/>
              </a:rPr>
              <a:t>в </a:t>
            </a:r>
            <a:r>
              <a:rPr sz="1200" spc="-5" dirty="0">
                <a:latin typeface="Times New Roman"/>
                <a:cs typeface="Times New Roman"/>
              </a:rPr>
              <a:t>свой внутренний мир  </a:t>
            </a:r>
            <a:r>
              <a:rPr sz="1200" dirty="0">
                <a:latin typeface="Times New Roman"/>
                <a:cs typeface="Times New Roman"/>
              </a:rPr>
              <a:t>он </a:t>
            </a:r>
            <a:r>
              <a:rPr sz="1200" spc="-5" dirty="0">
                <a:latin typeface="Times New Roman"/>
                <a:cs typeface="Times New Roman"/>
              </a:rPr>
              <a:t>никого не пускает: </a:t>
            </a:r>
            <a:r>
              <a:rPr sz="1200" dirty="0">
                <a:latin typeface="Times New Roman"/>
                <a:cs typeface="Times New Roman"/>
              </a:rPr>
              <a:t>он </a:t>
            </a:r>
            <a:r>
              <a:rPr sz="1200" spc="-5" dirty="0">
                <a:latin typeface="Times New Roman"/>
                <a:cs typeface="Times New Roman"/>
              </a:rPr>
              <a:t>закрыт для всех, включая самых близких больному</a:t>
            </a:r>
            <a:r>
              <a:rPr sz="1200" spc="75" dirty="0">
                <a:latin typeface="Times New Roman"/>
                <a:cs typeface="Times New Roman"/>
              </a:rPr>
              <a:t> </a:t>
            </a:r>
            <a:r>
              <a:rPr sz="1200" spc="-5" dirty="0">
                <a:latin typeface="Times New Roman"/>
                <a:cs typeface="Times New Roman"/>
              </a:rPr>
              <a:t>людей.</a:t>
            </a:r>
            <a:endParaRPr sz="12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22300" y="730250"/>
            <a:ext cx="9324358" cy="897682"/>
          </a:xfrm>
          <a:prstGeom prst="rect">
            <a:avLst/>
          </a:prstGeom>
        </p:spPr>
        <p:txBody>
          <a:bodyPr vert="horz" wrap="square" lIns="0" tIns="12700" rIns="0" bIns="0" rtlCol="0">
            <a:spAutoFit/>
          </a:bodyPr>
          <a:lstStyle/>
          <a:p>
            <a:pPr marL="12700">
              <a:lnSpc>
                <a:spcPct val="100000"/>
              </a:lnSpc>
              <a:spcBef>
                <a:spcPts val="100"/>
              </a:spcBef>
            </a:pPr>
            <a:endParaRPr sz="1100" dirty="0">
              <a:latin typeface="Calibri"/>
              <a:cs typeface="Calibri"/>
            </a:endParaRPr>
          </a:p>
          <a:p>
            <a:pPr>
              <a:lnSpc>
                <a:spcPct val="100000"/>
              </a:lnSpc>
              <a:spcBef>
                <a:spcPts val="10"/>
              </a:spcBef>
            </a:pPr>
            <a:endParaRPr sz="1150" dirty="0">
              <a:latin typeface="Calibri"/>
              <a:cs typeface="Calibri"/>
            </a:endParaRPr>
          </a:p>
          <a:p>
            <a:pPr marL="12700" marR="5080" indent="449580" algn="just">
              <a:lnSpc>
                <a:spcPts val="1380"/>
              </a:lnSpc>
            </a:pPr>
            <a:r>
              <a:rPr sz="1200" dirty="0">
                <a:latin typeface="Times New Roman"/>
                <a:cs typeface="Times New Roman"/>
              </a:rPr>
              <a:t>В </a:t>
            </a:r>
            <a:r>
              <a:rPr sz="1200" spc="-5" dirty="0">
                <a:latin typeface="Times New Roman"/>
                <a:cs typeface="Times New Roman"/>
              </a:rPr>
              <a:t>определенной степени </a:t>
            </a:r>
            <a:r>
              <a:rPr sz="1200" dirty="0">
                <a:latin typeface="Times New Roman"/>
                <a:cs typeface="Times New Roman"/>
              </a:rPr>
              <a:t>об </a:t>
            </a:r>
            <a:r>
              <a:rPr sz="1200" spc="-5" dirty="0">
                <a:latin typeface="Times New Roman"/>
                <a:cs typeface="Times New Roman"/>
              </a:rPr>
              <a:t>аффективно-личностных нарушениях можно судить по  результатам методик, направленных на изучение характера ассоциаций (словесный  эксперимент, пиктограммы, личностным опросникам </a:t>
            </a:r>
            <a:r>
              <a:rPr sz="1200" dirty="0">
                <a:latin typeface="Times New Roman"/>
                <a:cs typeface="Times New Roman"/>
              </a:rPr>
              <a:t>(ММРI), </a:t>
            </a:r>
            <a:r>
              <a:rPr sz="1200" spc="-5" dirty="0">
                <a:latin typeface="Times New Roman"/>
                <a:cs typeface="Times New Roman"/>
              </a:rPr>
              <a:t>проективным методикам:  ТАТ, апперцептивный тест Роршаха </a:t>
            </a:r>
            <a:r>
              <a:rPr sz="1200" dirty="0">
                <a:latin typeface="Times New Roman"/>
                <a:cs typeface="Times New Roman"/>
              </a:rPr>
              <a:t>и</a:t>
            </a:r>
            <a:r>
              <a:rPr sz="1200" spc="40" dirty="0">
                <a:latin typeface="Times New Roman"/>
                <a:cs typeface="Times New Roman"/>
              </a:rPr>
              <a:t> </a:t>
            </a:r>
            <a:r>
              <a:rPr sz="1200" spc="-5" dirty="0">
                <a:latin typeface="Times New Roman"/>
                <a:cs typeface="Times New Roman"/>
              </a:rPr>
              <a:t>др.</a:t>
            </a:r>
            <a:endParaRPr sz="12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69900" y="196850"/>
            <a:ext cx="9428501" cy="3057247"/>
          </a:xfrm>
          <a:prstGeom prst="rect">
            <a:avLst/>
          </a:prstGeom>
        </p:spPr>
        <p:txBody>
          <a:bodyPr vert="horz" wrap="square" lIns="0" tIns="12700" rIns="0" bIns="0" rtlCol="0">
            <a:spAutoFit/>
          </a:bodyPr>
          <a:lstStyle/>
          <a:p>
            <a:pPr marL="12700">
              <a:lnSpc>
                <a:spcPct val="100000"/>
              </a:lnSpc>
              <a:spcBef>
                <a:spcPts val="100"/>
              </a:spcBef>
            </a:pPr>
            <a:endParaRPr sz="1100" dirty="0">
              <a:latin typeface="Calibri"/>
              <a:cs typeface="Calibri"/>
            </a:endParaRPr>
          </a:p>
          <a:p>
            <a:pPr>
              <a:lnSpc>
                <a:spcPct val="100000"/>
              </a:lnSpc>
              <a:spcBef>
                <a:spcPts val="10"/>
              </a:spcBef>
            </a:pPr>
            <a:endParaRPr sz="1150" dirty="0">
              <a:latin typeface="Calibri"/>
              <a:cs typeface="Calibri"/>
            </a:endParaRPr>
          </a:p>
          <a:p>
            <a:pPr marL="12700" marR="5080" indent="449580" algn="just">
              <a:lnSpc>
                <a:spcPts val="1380"/>
              </a:lnSpc>
            </a:pPr>
            <a:r>
              <a:rPr sz="1200" b="1" spc="-5" dirty="0">
                <a:latin typeface="Times New Roman"/>
                <a:cs typeface="Times New Roman"/>
              </a:rPr>
              <a:t>Особенности внимания </a:t>
            </a:r>
            <a:r>
              <a:rPr sz="1200" spc="-5" dirty="0">
                <a:latin typeface="Times New Roman"/>
                <a:cs typeface="Times New Roman"/>
              </a:rPr>
              <a:t>Внимание при шизофреническом симптомокомплексе  также имеет свои специфические особенности. Как правило, при относительно сохранном  интеллектуальном уровне </a:t>
            </a:r>
            <a:r>
              <a:rPr sz="1200" dirty="0">
                <a:latin typeface="Times New Roman"/>
                <a:cs typeface="Times New Roman"/>
              </a:rPr>
              <a:t>и </a:t>
            </a:r>
            <a:r>
              <a:rPr sz="1200" spc="-5" dirty="0">
                <a:latin typeface="Times New Roman"/>
                <a:cs typeface="Times New Roman"/>
              </a:rPr>
              <a:t>относительно сохранной памяти внимание нарушается </a:t>
            </a:r>
            <a:r>
              <a:rPr sz="1200" dirty="0">
                <a:latin typeface="Times New Roman"/>
                <a:cs typeface="Times New Roman"/>
              </a:rPr>
              <a:t>в  </a:t>
            </a:r>
            <a:r>
              <a:rPr sz="1200" spc="-5" dirty="0">
                <a:latin typeface="Times New Roman"/>
                <a:cs typeface="Times New Roman"/>
              </a:rPr>
              <a:t>значительно большей степени. Характерен диссонанс между большей сохранностью  непроизвольного </a:t>
            </a:r>
            <a:r>
              <a:rPr sz="1200" dirty="0">
                <a:latin typeface="Times New Roman"/>
                <a:cs typeface="Times New Roman"/>
              </a:rPr>
              <a:t>и </a:t>
            </a:r>
            <a:r>
              <a:rPr sz="1200" spc="-5" dirty="0">
                <a:latin typeface="Times New Roman"/>
                <a:cs typeface="Times New Roman"/>
              </a:rPr>
              <a:t>более заметным нарушением произвольного внимания. Изменение  субъективного значения отдельных элементов действительности может приводить </a:t>
            </a:r>
            <a:r>
              <a:rPr sz="1200" dirty="0">
                <a:latin typeface="Times New Roman"/>
                <a:cs typeface="Times New Roman"/>
              </a:rPr>
              <a:t>к  </a:t>
            </a:r>
            <a:r>
              <a:rPr sz="1200" spc="-5" dirty="0">
                <a:latin typeface="Times New Roman"/>
                <a:cs typeface="Times New Roman"/>
              </a:rPr>
              <a:t>неадекватной направленности внимания. Степень устойчивости внимания варьирует. При  исследовании внимания </a:t>
            </a:r>
            <a:r>
              <a:rPr sz="1200" dirty="0">
                <a:latin typeface="Times New Roman"/>
                <a:cs typeface="Times New Roman"/>
              </a:rPr>
              <a:t>с </a:t>
            </a:r>
            <a:r>
              <a:rPr sz="1200" spc="-5" dirty="0">
                <a:latin typeface="Times New Roman"/>
                <a:cs typeface="Times New Roman"/>
              </a:rPr>
              <a:t>помощью проб Шульте, «счета </a:t>
            </a:r>
            <a:r>
              <a:rPr sz="1200" dirty="0">
                <a:latin typeface="Times New Roman"/>
                <a:cs typeface="Times New Roman"/>
              </a:rPr>
              <a:t>с </a:t>
            </a:r>
            <a:r>
              <a:rPr sz="1200" spc="-5" dirty="0">
                <a:latin typeface="Times New Roman"/>
                <a:cs typeface="Times New Roman"/>
              </a:rPr>
              <a:t>переключением» можно  выявить изменения объема </a:t>
            </a:r>
            <a:r>
              <a:rPr sz="1200" dirty="0">
                <a:latin typeface="Times New Roman"/>
                <a:cs typeface="Times New Roman"/>
              </a:rPr>
              <a:t>и </a:t>
            </a:r>
            <a:r>
              <a:rPr sz="1200" spc="-5" dirty="0">
                <a:latin typeface="Times New Roman"/>
                <a:cs typeface="Times New Roman"/>
              </a:rPr>
              <a:t>переключаемости произвольного внимания, отметить  отвлекаемость на посторонние раздражители, связанные </a:t>
            </a:r>
            <a:r>
              <a:rPr sz="1200" dirty="0">
                <a:latin typeface="Times New Roman"/>
                <a:cs typeface="Times New Roman"/>
              </a:rPr>
              <a:t>с </a:t>
            </a:r>
            <a:r>
              <a:rPr sz="1200" spc="-5" dirty="0">
                <a:latin typeface="Times New Roman"/>
                <a:cs typeface="Times New Roman"/>
              </a:rPr>
              <a:t>формальностью мотива.  Истощаемость. особенно субъективная, </a:t>
            </a:r>
            <a:r>
              <a:rPr sz="1200" dirty="0">
                <a:latin typeface="Times New Roman"/>
                <a:cs typeface="Times New Roman"/>
              </a:rPr>
              <a:t>в </a:t>
            </a:r>
            <a:r>
              <a:rPr sz="1200" spc="-5" dirty="0">
                <a:latin typeface="Times New Roman"/>
                <a:cs typeface="Times New Roman"/>
              </a:rPr>
              <a:t>основном бывает повышенной. Непроизвольное  внимание обычно страдает меньше, характерно снижение внимания </a:t>
            </a:r>
            <a:r>
              <a:rPr sz="1200" dirty="0">
                <a:latin typeface="Times New Roman"/>
                <a:cs typeface="Times New Roman"/>
              </a:rPr>
              <a:t>к </a:t>
            </a:r>
            <a:r>
              <a:rPr sz="1200" spc="-5" dirty="0">
                <a:latin typeface="Times New Roman"/>
                <a:cs typeface="Times New Roman"/>
              </a:rPr>
              <a:t>ошибкам, реакциям  экспериментатора.</a:t>
            </a:r>
            <a:endParaRPr sz="1200" dirty="0">
              <a:latin typeface="Times New Roman"/>
              <a:cs typeface="Times New Roman"/>
            </a:endParaRPr>
          </a:p>
          <a:p>
            <a:pPr>
              <a:lnSpc>
                <a:spcPct val="100000"/>
              </a:lnSpc>
            </a:pPr>
            <a:endParaRPr sz="1200" dirty="0">
              <a:latin typeface="Times New Roman"/>
              <a:cs typeface="Times New Roman"/>
            </a:endParaRPr>
          </a:p>
          <a:p>
            <a:pPr marL="12700" marR="5715" indent="449580" algn="just">
              <a:lnSpc>
                <a:spcPts val="1380"/>
              </a:lnSpc>
            </a:pPr>
            <a:r>
              <a:rPr sz="1200" b="1" spc="-5" dirty="0">
                <a:latin typeface="Times New Roman"/>
                <a:cs typeface="Times New Roman"/>
              </a:rPr>
              <a:t>Особенности памяти. </a:t>
            </a:r>
            <a:r>
              <a:rPr sz="1200" spc="-5" dirty="0">
                <a:latin typeface="Times New Roman"/>
                <a:cs typeface="Times New Roman"/>
              </a:rPr>
              <a:t>Память страдает преимущественно за счет снижения ее  мотивационного компонента. </a:t>
            </a:r>
            <a:r>
              <a:rPr sz="1200" dirty="0">
                <a:latin typeface="Times New Roman"/>
                <a:cs typeface="Times New Roman"/>
              </a:rPr>
              <a:t>При </a:t>
            </a:r>
            <a:r>
              <a:rPr sz="1200" spc="-5" dirty="0">
                <a:latin typeface="Times New Roman"/>
                <a:cs typeface="Times New Roman"/>
              </a:rPr>
              <a:t>этом может уменьшаться объем непосредственной  памяти, нарушаться динамика мнестической функции. Опосредованная память страдает </a:t>
            </a:r>
            <a:r>
              <a:rPr sz="1200" dirty="0">
                <a:latin typeface="Times New Roman"/>
                <a:cs typeface="Times New Roman"/>
              </a:rPr>
              <a:t>в  </a:t>
            </a:r>
            <a:r>
              <a:rPr sz="1200" spc="-5" dirty="0">
                <a:latin typeface="Times New Roman"/>
                <a:cs typeface="Times New Roman"/>
              </a:rPr>
              <a:t>значительно большей степени вследствие нарушения функции опосредования. При  исследовании непосредственного запоминания можно отметить нарушение его</a:t>
            </a:r>
            <a:r>
              <a:rPr sz="1200" spc="200" dirty="0">
                <a:latin typeface="Times New Roman"/>
                <a:cs typeface="Times New Roman"/>
              </a:rPr>
              <a:t> </a:t>
            </a:r>
            <a:r>
              <a:rPr sz="1200" spc="-5" dirty="0">
                <a:latin typeface="Times New Roman"/>
                <a:cs typeface="Times New Roman"/>
              </a:rPr>
              <a:t>динамики</a:t>
            </a:r>
            <a:endParaRPr sz="1200" dirty="0">
              <a:latin typeface="Times New Roman"/>
              <a:cs typeface="Times New Roman"/>
            </a:endParaRPr>
          </a:p>
          <a:p>
            <a:pPr marL="12700" marR="5080" algn="just">
              <a:lnSpc>
                <a:spcPts val="1380"/>
              </a:lnSpc>
            </a:pPr>
            <a:r>
              <a:rPr sz="1200" dirty="0">
                <a:latin typeface="Times New Roman"/>
                <a:cs typeface="Times New Roman"/>
              </a:rPr>
              <a:t>- </a:t>
            </a:r>
            <a:r>
              <a:rPr sz="1200" spc="-5" dirty="0">
                <a:latin typeface="Times New Roman"/>
                <a:cs typeface="Times New Roman"/>
              </a:rPr>
              <a:t>феномен «плато» (мнемограмма по типу 3/5/7/7/7/4). </a:t>
            </a:r>
            <a:r>
              <a:rPr sz="1200" dirty="0">
                <a:latin typeface="Times New Roman"/>
                <a:cs typeface="Times New Roman"/>
              </a:rPr>
              <a:t>В </a:t>
            </a:r>
            <a:r>
              <a:rPr sz="1200" spc="-5" dirty="0">
                <a:latin typeface="Times New Roman"/>
                <a:cs typeface="Times New Roman"/>
              </a:rPr>
              <a:t>силу нарушения процессов  ассоциирования продуктивность опосредованного запоминания (методика пиктограмм)  также обычно невысока </a:t>
            </a:r>
            <a:r>
              <a:rPr sz="1200" dirty="0">
                <a:latin typeface="Times New Roman"/>
                <a:cs typeface="Times New Roman"/>
              </a:rPr>
              <a:t>и </a:t>
            </a:r>
            <a:r>
              <a:rPr sz="1200" spc="-5" dirty="0">
                <a:latin typeface="Times New Roman"/>
                <a:cs typeface="Times New Roman"/>
              </a:rPr>
              <a:t>может быть ниже объема</a:t>
            </a:r>
            <a:r>
              <a:rPr sz="1200" spc="50" dirty="0">
                <a:latin typeface="Times New Roman"/>
                <a:cs typeface="Times New Roman"/>
              </a:rPr>
              <a:t> </a:t>
            </a:r>
            <a:r>
              <a:rPr sz="1200" spc="-5" dirty="0">
                <a:latin typeface="Times New Roman"/>
                <a:cs typeface="Times New Roman"/>
              </a:rPr>
              <a:t>непосредственного.</a:t>
            </a:r>
            <a:endParaRPr sz="1200" dirty="0">
              <a:latin typeface="Times New Roman"/>
              <a:cs typeface="Times New Roman"/>
            </a:endParaRPr>
          </a:p>
        </p:txBody>
      </p:sp>
      <p:sp>
        <p:nvSpPr>
          <p:cNvPr id="4" name="object 4"/>
          <p:cNvSpPr txBox="1"/>
          <p:nvPr/>
        </p:nvSpPr>
        <p:spPr>
          <a:xfrm>
            <a:off x="469900" y="3473450"/>
            <a:ext cx="9427603" cy="743152"/>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b="1" spc="-5" dirty="0">
                <a:latin typeface="Times New Roman"/>
                <a:cs typeface="Times New Roman"/>
              </a:rPr>
              <a:t>Особенности мышления. </a:t>
            </a:r>
            <a:r>
              <a:rPr sz="1200" spc="-5" dirty="0">
                <a:latin typeface="Times New Roman"/>
                <a:cs typeface="Times New Roman"/>
              </a:rPr>
              <a:t>Мышление при шизофрении </a:t>
            </a:r>
            <a:r>
              <a:rPr sz="1200" dirty="0">
                <a:latin typeface="Times New Roman"/>
                <a:cs typeface="Times New Roman"/>
              </a:rPr>
              <a:t>в </a:t>
            </a:r>
            <a:r>
              <a:rPr sz="1200" spc="-5" dirty="0">
                <a:latin typeface="Times New Roman"/>
                <a:cs typeface="Times New Roman"/>
              </a:rPr>
              <a:t>большей части нарушено.  Его нарушение является первичным </a:t>
            </a:r>
            <a:r>
              <a:rPr sz="1200" dirty="0">
                <a:latin typeface="Times New Roman"/>
                <a:cs typeface="Times New Roman"/>
              </a:rPr>
              <a:t>и </a:t>
            </a:r>
            <a:r>
              <a:rPr sz="1200" spc="-5" dirty="0">
                <a:latin typeface="Times New Roman"/>
                <a:cs typeface="Times New Roman"/>
              </a:rPr>
              <a:t>одним из ведущих компонентов данного  патопсихологического симптомокомплекса. Нарушается функция всех основных звеньев  мыслительной деятельности </a:t>
            </a:r>
            <a:r>
              <a:rPr sz="1200" dirty="0">
                <a:latin typeface="Times New Roman"/>
                <a:cs typeface="Times New Roman"/>
              </a:rPr>
              <a:t>- </a:t>
            </a:r>
            <a:r>
              <a:rPr sz="1200" spc="-5" dirty="0">
                <a:latin typeface="Times New Roman"/>
                <a:cs typeface="Times New Roman"/>
              </a:rPr>
              <a:t>операционального, динамического, мотивационного  компонентов, критичности. Необходимо отметить, что встречающееся</a:t>
            </a:r>
            <a:r>
              <a:rPr sz="1200" spc="100" dirty="0">
                <a:latin typeface="Times New Roman"/>
                <a:cs typeface="Times New Roman"/>
              </a:rPr>
              <a:t> </a:t>
            </a:r>
            <a:r>
              <a:rPr sz="1200" spc="-5" dirty="0">
                <a:latin typeface="Times New Roman"/>
                <a:cs typeface="Times New Roman"/>
              </a:rPr>
              <a:t>выделение</a:t>
            </a:r>
            <a:endParaRPr sz="1200" dirty="0">
              <a:latin typeface="Times New Roman"/>
              <a:cs typeface="Times New Roman"/>
            </a:endParaRPr>
          </a:p>
        </p:txBody>
      </p:sp>
      <p:sp>
        <p:nvSpPr>
          <p:cNvPr id="5" name="object 5"/>
          <p:cNvSpPr txBox="1"/>
          <p:nvPr/>
        </p:nvSpPr>
        <p:spPr>
          <a:xfrm>
            <a:off x="469900" y="4299839"/>
            <a:ext cx="9425806" cy="2718052"/>
          </a:xfrm>
          <a:prstGeom prst="rect">
            <a:avLst/>
          </a:prstGeom>
        </p:spPr>
        <p:txBody>
          <a:bodyPr vert="horz" wrap="square" lIns="0" tIns="24765" rIns="0" bIns="0" rtlCol="0">
            <a:spAutoFit/>
          </a:bodyPr>
          <a:lstStyle/>
          <a:p>
            <a:pPr marL="12700" marR="5715" algn="just">
              <a:lnSpc>
                <a:spcPts val="1380"/>
              </a:lnSpc>
              <a:spcBef>
                <a:spcPts val="195"/>
              </a:spcBef>
            </a:pPr>
            <a:r>
              <a:rPr sz="1200" spc="-5" dirty="0">
                <a:latin typeface="Times New Roman"/>
                <a:cs typeface="Times New Roman"/>
              </a:rPr>
              <a:t>различных вариантов данного синдрома обусловливается разной степенью  представленности </a:t>
            </a:r>
            <a:r>
              <a:rPr sz="1200" dirty="0">
                <a:latin typeface="Times New Roman"/>
                <a:cs typeface="Times New Roman"/>
              </a:rPr>
              <a:t>и </a:t>
            </a:r>
            <a:r>
              <a:rPr sz="1200" spc="-5" dirty="0">
                <a:latin typeface="Times New Roman"/>
                <a:cs typeface="Times New Roman"/>
              </a:rPr>
              <a:t>выраженности описанных</a:t>
            </a:r>
            <a:r>
              <a:rPr sz="1200" spc="35" dirty="0">
                <a:latin typeface="Times New Roman"/>
                <a:cs typeface="Times New Roman"/>
              </a:rPr>
              <a:t> </a:t>
            </a:r>
            <a:r>
              <a:rPr sz="1200" spc="-5" dirty="0">
                <a:latin typeface="Times New Roman"/>
                <a:cs typeface="Times New Roman"/>
              </a:rPr>
              <a:t>нарушений.</a:t>
            </a:r>
            <a:endParaRPr sz="1200" dirty="0">
              <a:latin typeface="Times New Roman"/>
              <a:cs typeface="Times New Roman"/>
            </a:endParaRPr>
          </a:p>
          <a:p>
            <a:pPr marL="461645" algn="just">
              <a:lnSpc>
                <a:spcPts val="1315"/>
              </a:lnSpc>
            </a:pPr>
            <a:r>
              <a:rPr sz="1200" i="1" spc="-5" dirty="0">
                <a:latin typeface="Times New Roman"/>
                <a:cs typeface="Times New Roman"/>
              </a:rPr>
              <a:t>Нарушение операциональной стороны </a:t>
            </a:r>
            <a:r>
              <a:rPr sz="1200" spc="-5" dirty="0">
                <a:latin typeface="Times New Roman"/>
                <a:cs typeface="Times New Roman"/>
              </a:rPr>
              <a:t>мышления включает </a:t>
            </a:r>
            <a:r>
              <a:rPr sz="1200" dirty="0">
                <a:latin typeface="Times New Roman"/>
                <a:cs typeface="Times New Roman"/>
              </a:rPr>
              <a:t>в </a:t>
            </a:r>
            <a:r>
              <a:rPr sz="1200" spc="-5" dirty="0">
                <a:latin typeface="Times New Roman"/>
                <a:cs typeface="Times New Roman"/>
              </a:rPr>
              <a:t>себя</a:t>
            </a:r>
            <a:r>
              <a:rPr sz="1200" spc="70" dirty="0">
                <a:latin typeface="Times New Roman"/>
                <a:cs typeface="Times New Roman"/>
              </a:rPr>
              <a:t> </a:t>
            </a:r>
            <a:r>
              <a:rPr sz="1200" spc="-5" dirty="0">
                <a:latin typeface="Times New Roman"/>
                <a:cs typeface="Times New Roman"/>
              </a:rPr>
              <a:t>следующее:</a:t>
            </a:r>
            <a:endParaRPr sz="1200" dirty="0">
              <a:latin typeface="Times New Roman"/>
              <a:cs typeface="Times New Roman"/>
            </a:endParaRPr>
          </a:p>
          <a:p>
            <a:pPr marL="12700" marR="5080" indent="449580" algn="just">
              <a:lnSpc>
                <a:spcPts val="1380"/>
              </a:lnSpc>
              <a:spcBef>
                <a:spcPts val="65"/>
              </a:spcBef>
              <a:buAutoNum type="arabicPeriod"/>
              <a:tabLst>
                <a:tab pos="801370" algn="l"/>
              </a:tabLst>
            </a:pPr>
            <a:r>
              <a:rPr sz="1200" spc="-5" dirty="0">
                <a:latin typeface="Times New Roman"/>
                <a:cs typeface="Times New Roman"/>
              </a:rPr>
              <a:t>Искажение процесса обобщения по типу актуализации несущественных  (преимущественно латентных или гиперабстрактных) признаков, </a:t>
            </a:r>
            <a:r>
              <a:rPr sz="1200" dirty="0">
                <a:latin typeface="Times New Roman"/>
                <a:cs typeface="Times New Roman"/>
              </a:rPr>
              <a:t>а </a:t>
            </a:r>
            <a:r>
              <a:rPr sz="1200" spc="-5" dirty="0">
                <a:latin typeface="Times New Roman"/>
                <a:cs typeface="Times New Roman"/>
              </a:rPr>
              <a:t>также частая опора на  второстепенные, поверхностные, личностно значимые признаки. Искажение процесса  обобщения </a:t>
            </a:r>
            <a:r>
              <a:rPr sz="1200" dirty="0">
                <a:latin typeface="Times New Roman"/>
                <a:cs typeface="Times New Roman"/>
              </a:rPr>
              <a:t>и </a:t>
            </a:r>
            <a:r>
              <a:rPr sz="1200" spc="-5" dirty="0">
                <a:latin typeface="Times New Roman"/>
                <a:cs typeface="Times New Roman"/>
              </a:rPr>
              <a:t>отвлечения </a:t>
            </a:r>
            <a:r>
              <a:rPr sz="1200" dirty="0">
                <a:latin typeface="Times New Roman"/>
                <a:cs typeface="Times New Roman"/>
              </a:rPr>
              <a:t>у </a:t>
            </a:r>
            <a:r>
              <a:rPr sz="1200" spc="-5" dirty="0">
                <a:latin typeface="Times New Roman"/>
                <a:cs typeface="Times New Roman"/>
              </a:rPr>
              <a:t>больных шизофренией особенно легко выявить, применяя  методику классификации. Распределение карточек на группы производится больными  чрезмерно обобщенно, без связи </a:t>
            </a:r>
            <a:r>
              <a:rPr sz="1200" dirty="0">
                <a:latin typeface="Times New Roman"/>
                <a:cs typeface="Times New Roman"/>
              </a:rPr>
              <a:t>с </a:t>
            </a:r>
            <a:r>
              <a:rPr sz="1200" spc="-5" dirty="0">
                <a:latin typeface="Times New Roman"/>
                <a:cs typeface="Times New Roman"/>
              </a:rPr>
              <a:t>реальным содержанием явлений либо по  несущественным, необычным, неадекватным признакам. Например, </a:t>
            </a:r>
            <a:r>
              <a:rPr sz="1200" dirty="0">
                <a:latin typeface="Times New Roman"/>
                <a:cs typeface="Times New Roman"/>
              </a:rPr>
              <a:t>к </a:t>
            </a:r>
            <a:r>
              <a:rPr sz="1200" spc="-5" dirty="0">
                <a:latin typeface="Times New Roman"/>
                <a:cs typeface="Times New Roman"/>
              </a:rPr>
              <a:t>одной группе могут  быть отнесены все предметы удлиненной формы, все предметы желтого цвета или все  предметы, названия которых начинаются </a:t>
            </a:r>
            <a:r>
              <a:rPr sz="1200" dirty="0">
                <a:latin typeface="Times New Roman"/>
                <a:cs typeface="Times New Roman"/>
              </a:rPr>
              <a:t>с </a:t>
            </a:r>
            <a:r>
              <a:rPr sz="1200" spc="-5" dirty="0">
                <a:latin typeface="Times New Roman"/>
                <a:cs typeface="Times New Roman"/>
              </a:rPr>
              <a:t>буквы «к». </a:t>
            </a:r>
            <a:r>
              <a:rPr sz="1200" dirty="0">
                <a:latin typeface="Times New Roman"/>
                <a:cs typeface="Times New Roman"/>
              </a:rPr>
              <a:t>При </a:t>
            </a:r>
            <a:r>
              <a:rPr sz="1200" spc="-5" dirty="0">
                <a:latin typeface="Times New Roman"/>
                <a:cs typeface="Times New Roman"/>
              </a:rPr>
              <a:t>выполнении заданий по  методике исключения больные также производят обобщение по несущественным,  формальным признакам. Например, больной объединяет </a:t>
            </a:r>
            <a:r>
              <a:rPr sz="1200" dirty="0">
                <a:latin typeface="Times New Roman"/>
                <a:cs typeface="Times New Roman"/>
              </a:rPr>
              <a:t>в </a:t>
            </a:r>
            <a:r>
              <a:rPr sz="1200" spc="-5" dirty="0">
                <a:latin typeface="Times New Roman"/>
                <a:cs typeface="Times New Roman"/>
              </a:rPr>
              <a:t>одну группу ножницы, катушку  </a:t>
            </a:r>
            <a:r>
              <a:rPr sz="1200" dirty="0">
                <a:latin typeface="Times New Roman"/>
                <a:cs typeface="Times New Roman"/>
              </a:rPr>
              <a:t>и </a:t>
            </a:r>
            <a:r>
              <a:rPr sz="1200" spc="-5" dirty="0">
                <a:latin typeface="Times New Roman"/>
                <a:cs typeface="Times New Roman"/>
              </a:rPr>
              <a:t>трубку, потому что «все они имеют сквозные</a:t>
            </a:r>
            <a:r>
              <a:rPr sz="1200" spc="35" dirty="0">
                <a:latin typeface="Times New Roman"/>
                <a:cs typeface="Times New Roman"/>
              </a:rPr>
              <a:t> </a:t>
            </a:r>
            <a:r>
              <a:rPr sz="1200" spc="-5" dirty="0">
                <a:latin typeface="Times New Roman"/>
                <a:cs typeface="Times New Roman"/>
              </a:rPr>
              <a:t>отверстия».</a:t>
            </a:r>
            <a:endParaRPr sz="1200" dirty="0">
              <a:latin typeface="Times New Roman"/>
              <a:cs typeface="Times New Roman"/>
            </a:endParaRPr>
          </a:p>
          <a:p>
            <a:pPr marL="12700" marR="5080" indent="449580" algn="just">
              <a:lnSpc>
                <a:spcPts val="1380"/>
              </a:lnSpc>
              <a:buAutoNum type="arabicPeriod"/>
              <a:tabLst>
                <a:tab pos="716280" algn="l"/>
              </a:tabLst>
            </a:pPr>
            <a:r>
              <a:rPr sz="1200" spc="-5" dirty="0">
                <a:latin typeface="Times New Roman"/>
                <a:cs typeface="Times New Roman"/>
              </a:rPr>
              <a:t>Расстройство (ослабление) категориального строя мышления. </a:t>
            </a:r>
            <a:r>
              <a:rPr sz="1200" dirty="0">
                <a:latin typeface="Times New Roman"/>
                <a:cs typeface="Times New Roman"/>
              </a:rPr>
              <a:t>В </a:t>
            </a:r>
            <a:r>
              <a:rPr sz="1200" spc="-5" dirty="0">
                <a:latin typeface="Times New Roman"/>
                <a:cs typeface="Times New Roman"/>
              </a:rPr>
              <a:t>тех случаях,  когда ошибочные суждения единичны, эпизодичны, можно говорить </a:t>
            </a:r>
            <a:r>
              <a:rPr sz="1200" dirty="0">
                <a:latin typeface="Times New Roman"/>
                <a:cs typeface="Times New Roman"/>
              </a:rPr>
              <a:t>о </a:t>
            </a:r>
            <a:r>
              <a:rPr sz="1200" spc="-5" dirty="0">
                <a:latin typeface="Times New Roman"/>
                <a:cs typeface="Times New Roman"/>
              </a:rPr>
              <a:t>соскальзываниях.  Соскальзывания наблюдаются </a:t>
            </a:r>
            <a:r>
              <a:rPr sz="1200" dirty="0">
                <a:latin typeface="Times New Roman"/>
                <a:cs typeface="Times New Roman"/>
              </a:rPr>
              <a:t>у </a:t>
            </a:r>
            <a:r>
              <a:rPr sz="1200" spc="-5" dirty="0">
                <a:latin typeface="Times New Roman"/>
                <a:cs typeface="Times New Roman"/>
              </a:rPr>
              <a:t>больных шизофренией при их относительной  сохранности. Б. В. Зейгарник относил соскальзывания </a:t>
            </a:r>
            <a:r>
              <a:rPr sz="1200" dirty="0">
                <a:latin typeface="Times New Roman"/>
                <a:cs typeface="Times New Roman"/>
              </a:rPr>
              <a:t>к </a:t>
            </a:r>
            <a:r>
              <a:rPr sz="1200" spc="-5" dirty="0">
                <a:latin typeface="Times New Roman"/>
                <a:cs typeface="Times New Roman"/>
              </a:rPr>
              <a:t>нарушениям логического </a:t>
            </a:r>
            <a:r>
              <a:rPr sz="1200" dirty="0">
                <a:latin typeface="Times New Roman"/>
                <a:cs typeface="Times New Roman"/>
              </a:rPr>
              <a:t>хода  </a:t>
            </a:r>
            <a:r>
              <a:rPr sz="1200" spc="-5" dirty="0">
                <a:latin typeface="Times New Roman"/>
                <a:cs typeface="Times New Roman"/>
              </a:rPr>
              <a:t>мышления </a:t>
            </a:r>
            <a:r>
              <a:rPr sz="1200" dirty="0">
                <a:latin typeface="Times New Roman"/>
                <a:cs typeface="Times New Roman"/>
              </a:rPr>
              <a:t>и </a:t>
            </a:r>
            <a:r>
              <a:rPr sz="1200" spc="-5" dirty="0">
                <a:latin typeface="Times New Roman"/>
                <a:cs typeface="Times New Roman"/>
              </a:rPr>
              <a:t>характеризовал их следующим образом: верно решая какое-либо задание или  адекватно рассуждая </a:t>
            </a:r>
            <a:r>
              <a:rPr sz="1200" dirty="0">
                <a:latin typeface="Times New Roman"/>
                <a:cs typeface="Times New Roman"/>
              </a:rPr>
              <a:t>о </a:t>
            </a:r>
            <a:r>
              <a:rPr sz="1200" spc="-5" dirty="0">
                <a:latin typeface="Times New Roman"/>
                <a:cs typeface="Times New Roman"/>
              </a:rPr>
              <a:t>каком-либо предмете, больные неожиданно сбиваются </a:t>
            </a:r>
            <a:r>
              <a:rPr sz="1200" dirty="0">
                <a:latin typeface="Times New Roman"/>
                <a:cs typeface="Times New Roman"/>
              </a:rPr>
              <a:t>с  </a:t>
            </a:r>
            <a:r>
              <a:rPr sz="1200" spc="-5" dirty="0">
                <a:latin typeface="Times New Roman"/>
                <a:cs typeface="Times New Roman"/>
              </a:rPr>
              <a:t>правильного </a:t>
            </a:r>
            <a:r>
              <a:rPr sz="1200" dirty="0">
                <a:latin typeface="Times New Roman"/>
                <a:cs typeface="Times New Roman"/>
              </a:rPr>
              <a:t>хода </a:t>
            </a:r>
            <a:r>
              <a:rPr sz="1200" spc="-5" dirty="0">
                <a:latin typeface="Times New Roman"/>
                <a:cs typeface="Times New Roman"/>
              </a:rPr>
              <a:t>мыслей из-за возникшей ложной ассоциации, </a:t>
            </a:r>
            <a:r>
              <a:rPr sz="1200" dirty="0">
                <a:latin typeface="Times New Roman"/>
                <a:cs typeface="Times New Roman"/>
              </a:rPr>
              <a:t>а </a:t>
            </a:r>
            <a:r>
              <a:rPr sz="1200" spc="-5" dirty="0">
                <a:latin typeface="Times New Roman"/>
                <a:cs typeface="Times New Roman"/>
              </a:rPr>
              <a:t>затем вновь способны  продолжать рассуждение последовательно, не исправляя допущенной</a:t>
            </a:r>
            <a:r>
              <a:rPr sz="1200" spc="70" dirty="0">
                <a:latin typeface="Times New Roman"/>
                <a:cs typeface="Times New Roman"/>
              </a:rPr>
              <a:t> </a:t>
            </a:r>
            <a:r>
              <a:rPr sz="1200" spc="-5" dirty="0">
                <a:latin typeface="Times New Roman"/>
                <a:cs typeface="Times New Roman"/>
              </a:rPr>
              <a:t>ошибки.</a:t>
            </a:r>
            <a:endParaRPr sz="12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22300" y="0"/>
            <a:ext cx="9353200" cy="3039294"/>
          </a:xfrm>
          <a:prstGeom prst="rect">
            <a:avLst/>
          </a:prstGeom>
        </p:spPr>
        <p:txBody>
          <a:bodyPr vert="horz" wrap="square" lIns="0" tIns="12700" rIns="0" bIns="0" rtlCol="0">
            <a:spAutoFit/>
          </a:bodyPr>
          <a:lstStyle/>
          <a:p>
            <a:pPr marL="12700">
              <a:lnSpc>
                <a:spcPct val="100000"/>
              </a:lnSpc>
              <a:spcBef>
                <a:spcPts val="100"/>
              </a:spcBef>
            </a:pPr>
            <a:endParaRPr sz="1100" dirty="0">
              <a:latin typeface="Calibri"/>
              <a:cs typeface="Calibri"/>
            </a:endParaRPr>
          </a:p>
          <a:p>
            <a:pPr>
              <a:lnSpc>
                <a:spcPct val="100000"/>
              </a:lnSpc>
              <a:spcBef>
                <a:spcPts val="10"/>
              </a:spcBef>
            </a:pPr>
            <a:endParaRPr sz="1150" dirty="0">
              <a:latin typeface="Calibri"/>
              <a:cs typeface="Calibri"/>
            </a:endParaRPr>
          </a:p>
          <a:p>
            <a:pPr marL="12700" marR="8255" indent="449580">
              <a:lnSpc>
                <a:spcPts val="1380"/>
              </a:lnSpc>
            </a:pPr>
            <a:r>
              <a:rPr sz="1200" dirty="0">
                <a:latin typeface="Times New Roman"/>
                <a:cs typeface="Times New Roman"/>
              </a:rPr>
              <a:t>3. </a:t>
            </a:r>
            <a:r>
              <a:rPr sz="1200" spc="-5" dirty="0">
                <a:latin typeface="Times New Roman"/>
                <a:cs typeface="Times New Roman"/>
              </a:rPr>
              <a:t>Снижение уровня обобщения, которое обнаруживается на более поздних стадиях  развития</a:t>
            </a:r>
            <a:r>
              <a:rPr sz="1200" spc="95" dirty="0">
                <a:latin typeface="Times New Roman"/>
                <a:cs typeface="Times New Roman"/>
              </a:rPr>
              <a:t> </a:t>
            </a:r>
            <a:r>
              <a:rPr sz="1200" spc="-5" dirty="0">
                <a:latin typeface="Times New Roman"/>
                <a:cs typeface="Times New Roman"/>
              </a:rPr>
              <a:t>заболевания</a:t>
            </a:r>
            <a:r>
              <a:rPr sz="1200" spc="110" dirty="0">
                <a:latin typeface="Times New Roman"/>
                <a:cs typeface="Times New Roman"/>
              </a:rPr>
              <a:t> </a:t>
            </a:r>
            <a:r>
              <a:rPr sz="1200" dirty="0">
                <a:latin typeface="Times New Roman"/>
                <a:cs typeface="Times New Roman"/>
              </a:rPr>
              <a:t>в</a:t>
            </a:r>
            <a:r>
              <a:rPr sz="1200" spc="85" dirty="0">
                <a:latin typeface="Times New Roman"/>
                <a:cs typeface="Times New Roman"/>
              </a:rPr>
              <a:t> </a:t>
            </a:r>
            <a:r>
              <a:rPr sz="1200" spc="-5" dirty="0">
                <a:latin typeface="Times New Roman"/>
                <a:cs typeface="Times New Roman"/>
              </a:rPr>
              <a:t>связи</a:t>
            </a:r>
            <a:r>
              <a:rPr sz="1200" spc="95" dirty="0">
                <a:latin typeface="Times New Roman"/>
                <a:cs typeface="Times New Roman"/>
              </a:rPr>
              <a:t> </a:t>
            </a:r>
            <a:r>
              <a:rPr sz="1200" dirty="0">
                <a:latin typeface="Times New Roman"/>
                <a:cs typeface="Times New Roman"/>
              </a:rPr>
              <a:t>с</a:t>
            </a:r>
            <a:r>
              <a:rPr sz="1200" spc="85" dirty="0">
                <a:latin typeface="Times New Roman"/>
                <a:cs typeface="Times New Roman"/>
              </a:rPr>
              <a:t> </a:t>
            </a:r>
            <a:r>
              <a:rPr sz="1200" spc="-5" dirty="0">
                <a:latin typeface="Times New Roman"/>
                <a:cs typeface="Times New Roman"/>
              </a:rPr>
              <a:t>обусловленным</a:t>
            </a:r>
            <a:r>
              <a:rPr sz="1200" spc="100" dirty="0">
                <a:latin typeface="Times New Roman"/>
                <a:cs typeface="Times New Roman"/>
              </a:rPr>
              <a:t> </a:t>
            </a:r>
            <a:r>
              <a:rPr sz="1200" spc="-5" dirty="0">
                <a:latin typeface="Times New Roman"/>
                <a:cs typeface="Times New Roman"/>
              </a:rPr>
              <a:t>различными</a:t>
            </a:r>
            <a:r>
              <a:rPr sz="1200" spc="105" dirty="0">
                <a:latin typeface="Times New Roman"/>
                <a:cs typeface="Times New Roman"/>
              </a:rPr>
              <a:t> </a:t>
            </a:r>
            <a:r>
              <a:rPr sz="1200" spc="-5" dirty="0">
                <a:latin typeface="Times New Roman"/>
                <a:cs typeface="Times New Roman"/>
              </a:rPr>
              <a:t>причинами</a:t>
            </a:r>
            <a:r>
              <a:rPr sz="1200" spc="105" dirty="0">
                <a:latin typeface="Times New Roman"/>
                <a:cs typeface="Times New Roman"/>
              </a:rPr>
              <a:t> </a:t>
            </a:r>
            <a:r>
              <a:rPr sz="1200" spc="-5" dirty="0">
                <a:latin typeface="Times New Roman"/>
                <a:cs typeface="Times New Roman"/>
              </a:rPr>
              <a:t>нарастанием</a:t>
            </a:r>
            <a:endParaRPr sz="1200" dirty="0">
              <a:latin typeface="Times New Roman"/>
              <a:cs typeface="Times New Roman"/>
            </a:endParaRPr>
          </a:p>
          <a:p>
            <a:pPr marL="12700">
              <a:lnSpc>
                <a:spcPts val="1315"/>
              </a:lnSpc>
            </a:pPr>
            <a:r>
              <a:rPr sz="1200" spc="-5" dirty="0">
                <a:latin typeface="Times New Roman"/>
                <a:cs typeface="Times New Roman"/>
              </a:rPr>
              <a:t>«органического» профиля</a:t>
            </a:r>
            <a:r>
              <a:rPr sz="1200" spc="10" dirty="0">
                <a:latin typeface="Times New Roman"/>
                <a:cs typeface="Times New Roman"/>
              </a:rPr>
              <a:t> </a:t>
            </a:r>
            <a:r>
              <a:rPr sz="1200" spc="-5" dirty="0">
                <a:latin typeface="Times New Roman"/>
                <a:cs typeface="Times New Roman"/>
              </a:rPr>
              <a:t>изменений.</a:t>
            </a:r>
            <a:endParaRPr sz="1200" dirty="0">
              <a:latin typeface="Times New Roman"/>
              <a:cs typeface="Times New Roman"/>
            </a:endParaRPr>
          </a:p>
          <a:p>
            <a:pPr marL="12700" marR="5080" indent="449580">
              <a:lnSpc>
                <a:spcPts val="1380"/>
              </a:lnSpc>
              <a:spcBef>
                <a:spcPts val="65"/>
              </a:spcBef>
              <a:tabLst>
                <a:tab pos="1341755" algn="l"/>
                <a:tab pos="2582545" algn="l"/>
                <a:tab pos="3533775" algn="l"/>
                <a:tab pos="4375150" algn="l"/>
                <a:tab pos="4935220" algn="l"/>
                <a:tab pos="5878195" algn="l"/>
              </a:tabLst>
            </a:pPr>
            <a:r>
              <a:rPr sz="1200" i="1" dirty="0">
                <a:latin typeface="Times New Roman"/>
                <a:cs typeface="Times New Roman"/>
              </a:rPr>
              <a:t>Нар</a:t>
            </a:r>
            <a:r>
              <a:rPr sz="1200" i="1" spc="-5" dirty="0">
                <a:latin typeface="Times New Roman"/>
                <a:cs typeface="Times New Roman"/>
              </a:rPr>
              <a:t>у</a:t>
            </a:r>
            <a:r>
              <a:rPr sz="1200" i="1" dirty="0">
                <a:latin typeface="Times New Roman"/>
                <a:cs typeface="Times New Roman"/>
              </a:rPr>
              <a:t>ш</a:t>
            </a:r>
            <a:r>
              <a:rPr sz="1200" i="1" spc="-5" dirty="0">
                <a:latin typeface="Times New Roman"/>
                <a:cs typeface="Times New Roman"/>
              </a:rPr>
              <a:t>е</a:t>
            </a:r>
            <a:r>
              <a:rPr sz="1200" i="1" dirty="0">
                <a:latin typeface="Times New Roman"/>
                <a:cs typeface="Times New Roman"/>
              </a:rPr>
              <a:t>ние	моти</a:t>
            </a:r>
            <a:r>
              <a:rPr sz="1200" i="1" spc="-5" dirty="0">
                <a:latin typeface="Times New Roman"/>
                <a:cs typeface="Times New Roman"/>
              </a:rPr>
              <a:t>в</a:t>
            </a:r>
            <a:r>
              <a:rPr sz="1200" i="1" dirty="0">
                <a:latin typeface="Times New Roman"/>
                <a:cs typeface="Times New Roman"/>
              </a:rPr>
              <a:t>аци</a:t>
            </a:r>
            <a:r>
              <a:rPr sz="1200" i="1" spc="-10" dirty="0">
                <a:latin typeface="Times New Roman"/>
                <a:cs typeface="Times New Roman"/>
              </a:rPr>
              <a:t>о</a:t>
            </a:r>
            <a:r>
              <a:rPr sz="1200" i="1" dirty="0">
                <a:latin typeface="Times New Roman"/>
                <a:cs typeface="Times New Roman"/>
              </a:rPr>
              <a:t>нн</a:t>
            </a:r>
            <a:r>
              <a:rPr sz="1200" i="1" spc="-10" dirty="0">
                <a:latin typeface="Times New Roman"/>
                <a:cs typeface="Times New Roman"/>
              </a:rPr>
              <a:t>о</a:t>
            </a:r>
            <a:r>
              <a:rPr sz="1200" i="1" dirty="0">
                <a:latin typeface="Times New Roman"/>
                <a:cs typeface="Times New Roman"/>
              </a:rPr>
              <a:t>го	</a:t>
            </a:r>
            <a:r>
              <a:rPr sz="1200" i="1" spc="-5" dirty="0">
                <a:latin typeface="Times New Roman"/>
                <a:cs typeface="Times New Roman"/>
              </a:rPr>
              <a:t>ко</a:t>
            </a:r>
            <a:r>
              <a:rPr sz="1200" i="1" dirty="0">
                <a:latin typeface="Times New Roman"/>
                <a:cs typeface="Times New Roman"/>
              </a:rPr>
              <a:t>мп</a:t>
            </a:r>
            <a:r>
              <a:rPr sz="1200" i="1" spc="-10" dirty="0">
                <a:latin typeface="Times New Roman"/>
                <a:cs typeface="Times New Roman"/>
              </a:rPr>
              <a:t>о</a:t>
            </a:r>
            <a:r>
              <a:rPr sz="1200" i="1" dirty="0">
                <a:latin typeface="Times New Roman"/>
                <a:cs typeface="Times New Roman"/>
              </a:rPr>
              <a:t>н</a:t>
            </a:r>
            <a:r>
              <a:rPr sz="1200" i="1" spc="-5" dirty="0">
                <a:latin typeface="Times New Roman"/>
                <a:cs typeface="Times New Roman"/>
              </a:rPr>
              <a:t>е</a:t>
            </a:r>
            <a:r>
              <a:rPr sz="1200" i="1" dirty="0">
                <a:latin typeface="Times New Roman"/>
                <a:cs typeface="Times New Roman"/>
              </a:rPr>
              <a:t>нта	</a:t>
            </a:r>
            <a:r>
              <a:rPr sz="1200" spc="-5" dirty="0">
                <a:latin typeface="Times New Roman"/>
                <a:cs typeface="Times New Roman"/>
              </a:rPr>
              <a:t>м</a:t>
            </a:r>
            <a:r>
              <a:rPr sz="1200" dirty="0">
                <a:latin typeface="Times New Roman"/>
                <a:cs typeface="Times New Roman"/>
              </a:rPr>
              <a:t>ы</a:t>
            </a:r>
            <a:r>
              <a:rPr sz="1200" spc="-5" dirty="0">
                <a:latin typeface="Times New Roman"/>
                <a:cs typeface="Times New Roman"/>
              </a:rPr>
              <a:t>ш</a:t>
            </a:r>
            <a:r>
              <a:rPr sz="1200" dirty="0">
                <a:latin typeface="Times New Roman"/>
                <a:cs typeface="Times New Roman"/>
              </a:rPr>
              <a:t>л</a:t>
            </a:r>
            <a:r>
              <a:rPr sz="1200" spc="-5" dirty="0">
                <a:latin typeface="Times New Roman"/>
                <a:cs typeface="Times New Roman"/>
              </a:rPr>
              <a:t>ени</a:t>
            </a:r>
            <a:r>
              <a:rPr sz="1200" dirty="0">
                <a:latin typeface="Times New Roman"/>
                <a:cs typeface="Times New Roman"/>
              </a:rPr>
              <a:t>я	</a:t>
            </a:r>
            <a:r>
              <a:rPr sz="1200" spc="-5" dirty="0">
                <a:latin typeface="Times New Roman"/>
                <a:cs typeface="Times New Roman"/>
              </a:rPr>
              <a:t>м</a:t>
            </a:r>
            <a:r>
              <a:rPr sz="1200" spc="-15" dirty="0">
                <a:latin typeface="Times New Roman"/>
                <a:cs typeface="Times New Roman"/>
              </a:rPr>
              <a:t>о</a:t>
            </a:r>
            <a:r>
              <a:rPr sz="1200" dirty="0">
                <a:latin typeface="Times New Roman"/>
                <a:cs typeface="Times New Roman"/>
              </a:rPr>
              <a:t>ж</a:t>
            </a:r>
            <a:r>
              <a:rPr sz="1200" spc="-5" dirty="0">
                <a:latin typeface="Times New Roman"/>
                <a:cs typeface="Times New Roman"/>
              </a:rPr>
              <a:t>е</a:t>
            </a:r>
            <a:r>
              <a:rPr sz="1200" dirty="0">
                <a:latin typeface="Times New Roman"/>
                <a:cs typeface="Times New Roman"/>
              </a:rPr>
              <a:t>т	</a:t>
            </a:r>
            <a:r>
              <a:rPr sz="1200" spc="-5" dirty="0">
                <a:latin typeface="Times New Roman"/>
                <a:cs typeface="Times New Roman"/>
              </a:rPr>
              <a:t>п</a:t>
            </a:r>
            <a:r>
              <a:rPr sz="1200" dirty="0">
                <a:latin typeface="Times New Roman"/>
                <a:cs typeface="Times New Roman"/>
              </a:rPr>
              <a:t>ро</a:t>
            </a:r>
            <a:r>
              <a:rPr sz="1200" spc="-5" dirty="0">
                <a:latin typeface="Times New Roman"/>
                <a:cs typeface="Times New Roman"/>
              </a:rPr>
              <a:t>я</a:t>
            </a:r>
            <a:r>
              <a:rPr sz="1200" dirty="0">
                <a:latin typeface="Times New Roman"/>
                <a:cs typeface="Times New Roman"/>
              </a:rPr>
              <a:t>вл</a:t>
            </a:r>
            <a:r>
              <a:rPr sz="1200" spc="-5" dirty="0">
                <a:latin typeface="Times New Roman"/>
                <a:cs typeface="Times New Roman"/>
              </a:rPr>
              <a:t>ят</a:t>
            </a:r>
            <a:r>
              <a:rPr sz="1200" dirty="0">
                <a:latin typeface="Times New Roman"/>
                <a:cs typeface="Times New Roman"/>
              </a:rPr>
              <a:t>ь</a:t>
            </a:r>
            <a:r>
              <a:rPr sz="1200" spc="-5" dirty="0">
                <a:latin typeface="Times New Roman"/>
                <a:cs typeface="Times New Roman"/>
              </a:rPr>
              <a:t>с</a:t>
            </a:r>
            <a:r>
              <a:rPr sz="1200" dirty="0">
                <a:latin typeface="Times New Roman"/>
                <a:cs typeface="Times New Roman"/>
              </a:rPr>
              <a:t>я	в  </a:t>
            </a:r>
            <a:r>
              <a:rPr sz="1200" spc="-5" dirty="0">
                <a:latin typeface="Times New Roman"/>
                <a:cs typeface="Times New Roman"/>
              </a:rPr>
              <a:t>следующих</a:t>
            </a:r>
            <a:r>
              <a:rPr sz="1200" dirty="0">
                <a:latin typeface="Times New Roman"/>
                <a:cs typeface="Times New Roman"/>
              </a:rPr>
              <a:t> </a:t>
            </a:r>
            <a:r>
              <a:rPr sz="1200" spc="-5" dirty="0">
                <a:latin typeface="Times New Roman"/>
                <a:cs typeface="Times New Roman"/>
              </a:rPr>
              <a:t>формах:</a:t>
            </a:r>
            <a:endParaRPr sz="1200" dirty="0">
              <a:latin typeface="Times New Roman"/>
              <a:cs typeface="Times New Roman"/>
            </a:endParaRPr>
          </a:p>
          <a:p>
            <a:pPr marL="12700" marR="5080" algn="just">
              <a:lnSpc>
                <a:spcPts val="1380"/>
              </a:lnSpc>
              <a:buSzPct val="91666"/>
              <a:buAutoNum type="arabicPeriod"/>
              <a:tabLst>
                <a:tab pos="127635" algn="l"/>
              </a:tabLst>
            </a:pPr>
            <a:r>
              <a:rPr sz="1200" u="sng" spc="-5" dirty="0">
                <a:uFill>
                  <a:solidFill>
                    <a:srgbClr val="000000"/>
                  </a:solidFill>
                </a:uFill>
                <a:latin typeface="Times New Roman"/>
                <a:cs typeface="Times New Roman"/>
              </a:rPr>
              <a:t>Разноплановости</a:t>
            </a:r>
            <a:r>
              <a:rPr sz="1200" spc="-5" dirty="0">
                <a:latin typeface="Times New Roman"/>
                <a:cs typeface="Times New Roman"/>
              </a:rPr>
              <a:t> (суждения </a:t>
            </a:r>
            <a:r>
              <a:rPr sz="1200" dirty="0">
                <a:latin typeface="Times New Roman"/>
                <a:cs typeface="Times New Roman"/>
              </a:rPr>
              <a:t>о </a:t>
            </a:r>
            <a:r>
              <a:rPr sz="1200" spc="-5" dirty="0">
                <a:latin typeface="Times New Roman"/>
                <a:cs typeface="Times New Roman"/>
              </a:rPr>
              <a:t>каком-либо явлении протекают </a:t>
            </a:r>
            <a:r>
              <a:rPr sz="1200" dirty="0">
                <a:latin typeface="Times New Roman"/>
                <a:cs typeface="Times New Roman"/>
              </a:rPr>
              <a:t>в </a:t>
            </a:r>
            <a:r>
              <a:rPr sz="1200" spc="-5" dirty="0">
                <a:latin typeface="Times New Roman"/>
                <a:cs typeface="Times New Roman"/>
              </a:rPr>
              <a:t>разных плоскостях;  определения </a:t>
            </a:r>
            <a:r>
              <a:rPr sz="1200" dirty="0">
                <a:latin typeface="Times New Roman"/>
                <a:cs typeface="Times New Roman"/>
              </a:rPr>
              <a:t>и </a:t>
            </a:r>
            <a:r>
              <a:rPr sz="1200" spc="-5" dirty="0">
                <a:latin typeface="Times New Roman"/>
                <a:cs typeface="Times New Roman"/>
              </a:rPr>
              <a:t>выводы не представляют собой планомерного </a:t>
            </a:r>
            <a:r>
              <a:rPr sz="1200" dirty="0">
                <a:latin typeface="Times New Roman"/>
                <a:cs typeface="Times New Roman"/>
              </a:rPr>
              <a:t>и </a:t>
            </a:r>
            <a:r>
              <a:rPr sz="1200" spc="-5" dirty="0">
                <a:latin typeface="Times New Roman"/>
                <a:cs typeface="Times New Roman"/>
              </a:rPr>
              <a:t>целенаправленного  высказывания). При исследовании методикой исключения нередко </a:t>
            </a:r>
            <a:r>
              <a:rPr sz="1200" dirty="0">
                <a:latin typeface="Times New Roman"/>
                <a:cs typeface="Times New Roman"/>
              </a:rPr>
              <a:t>у </a:t>
            </a:r>
            <a:r>
              <a:rPr sz="1200" spc="-5" dirty="0">
                <a:latin typeface="Times New Roman"/>
                <a:cs typeface="Times New Roman"/>
              </a:rPr>
              <a:t>больных  шизофренией обнаруживаются явления разноплановости мышления. Одно </a:t>
            </a:r>
            <a:r>
              <a:rPr sz="1200" dirty="0">
                <a:latin typeface="Times New Roman"/>
                <a:cs typeface="Times New Roman"/>
              </a:rPr>
              <a:t>и </a:t>
            </a:r>
            <a:r>
              <a:rPr sz="1200" spc="-5" dirty="0">
                <a:latin typeface="Times New Roman"/>
                <a:cs typeface="Times New Roman"/>
              </a:rPr>
              <a:t>то </a:t>
            </a:r>
            <a:r>
              <a:rPr sz="1200" dirty="0">
                <a:latin typeface="Times New Roman"/>
                <a:cs typeface="Times New Roman"/>
              </a:rPr>
              <a:t>же </a:t>
            </a:r>
            <a:r>
              <a:rPr sz="1200" spc="-5" dirty="0">
                <a:latin typeface="Times New Roman"/>
                <a:cs typeface="Times New Roman"/>
              </a:rPr>
              <a:t>задание  больной выполняет </a:t>
            </a:r>
            <a:r>
              <a:rPr sz="1200" dirty="0">
                <a:latin typeface="Times New Roman"/>
                <a:cs typeface="Times New Roman"/>
              </a:rPr>
              <a:t>в </a:t>
            </a:r>
            <a:r>
              <a:rPr sz="1200" spc="-5" dirty="0">
                <a:latin typeface="Times New Roman"/>
                <a:cs typeface="Times New Roman"/>
              </a:rPr>
              <a:t>нескольких вариантах (иногда один из них правильный). </a:t>
            </a:r>
            <a:r>
              <a:rPr sz="1200" dirty="0">
                <a:latin typeface="Times New Roman"/>
                <a:cs typeface="Times New Roman"/>
              </a:rPr>
              <a:t>При </a:t>
            </a:r>
            <a:r>
              <a:rPr sz="1200" spc="-5" dirty="0">
                <a:latin typeface="Times New Roman"/>
                <a:cs typeface="Times New Roman"/>
              </a:rPr>
              <a:t>этом  предпочтение какому-либо решению не отдается. Например, задание, требующее  обобщения измерительных приборов, больной решает так: «Здесь могут быть три плана.  Первый план </a:t>
            </a:r>
            <a:r>
              <a:rPr sz="1200" dirty="0">
                <a:latin typeface="Times New Roman"/>
                <a:cs typeface="Times New Roman"/>
              </a:rPr>
              <a:t>- я </a:t>
            </a:r>
            <a:r>
              <a:rPr sz="1200" spc="-5" dirty="0">
                <a:latin typeface="Times New Roman"/>
                <a:cs typeface="Times New Roman"/>
              </a:rPr>
              <a:t>исключаю очки. При этом руководствуюсь не желанием слепоты  духовной. Очки </a:t>
            </a:r>
            <a:r>
              <a:rPr sz="1200" dirty="0">
                <a:latin typeface="Times New Roman"/>
                <a:cs typeface="Times New Roman"/>
              </a:rPr>
              <a:t>- </a:t>
            </a:r>
            <a:r>
              <a:rPr sz="1200" spc="-5" dirty="0">
                <a:latin typeface="Times New Roman"/>
                <a:cs typeface="Times New Roman"/>
              </a:rPr>
              <a:t>это символическая согласованность, свидетельствующая </a:t>
            </a:r>
            <a:r>
              <a:rPr sz="1200" dirty="0">
                <a:latin typeface="Times New Roman"/>
                <a:cs typeface="Times New Roman"/>
              </a:rPr>
              <a:t>о </a:t>
            </a:r>
            <a:r>
              <a:rPr sz="1200" spc="-5" dirty="0">
                <a:latin typeface="Times New Roman"/>
                <a:cs typeface="Times New Roman"/>
              </a:rPr>
              <a:t>слепоте.  Второй план </a:t>
            </a:r>
            <a:r>
              <a:rPr sz="1200" dirty="0">
                <a:latin typeface="Times New Roman"/>
                <a:cs typeface="Times New Roman"/>
              </a:rPr>
              <a:t>- </a:t>
            </a:r>
            <a:r>
              <a:rPr sz="1200" spc="-5" dirty="0">
                <a:latin typeface="Times New Roman"/>
                <a:cs typeface="Times New Roman"/>
              </a:rPr>
              <a:t>при рассмотрении </a:t>
            </a:r>
            <a:r>
              <a:rPr sz="1200" dirty="0">
                <a:latin typeface="Times New Roman"/>
                <a:cs typeface="Times New Roman"/>
              </a:rPr>
              <a:t>с </a:t>
            </a:r>
            <a:r>
              <a:rPr sz="1200" spc="-5" dirty="0">
                <a:latin typeface="Times New Roman"/>
                <a:cs typeface="Times New Roman"/>
              </a:rPr>
              <a:t>позиций человеческой необходимости использования </a:t>
            </a:r>
            <a:r>
              <a:rPr sz="1200" dirty="0">
                <a:latin typeface="Times New Roman"/>
                <a:cs typeface="Times New Roman"/>
              </a:rPr>
              <a:t>в  </a:t>
            </a:r>
            <a:r>
              <a:rPr sz="1200" spc="-5" dirty="0">
                <a:latin typeface="Times New Roman"/>
                <a:cs typeface="Times New Roman"/>
              </a:rPr>
              <a:t>быту </a:t>
            </a:r>
            <a:r>
              <a:rPr sz="1200" dirty="0">
                <a:latin typeface="Times New Roman"/>
                <a:cs typeface="Times New Roman"/>
              </a:rPr>
              <a:t>— </a:t>
            </a:r>
            <a:r>
              <a:rPr sz="1200" spc="-5" dirty="0">
                <a:latin typeface="Times New Roman"/>
                <a:cs typeface="Times New Roman"/>
              </a:rPr>
              <a:t>нужны все четыре предмета. Есть </a:t>
            </a:r>
            <a:r>
              <a:rPr sz="1200" dirty="0">
                <a:latin typeface="Times New Roman"/>
                <a:cs typeface="Times New Roman"/>
              </a:rPr>
              <a:t>и </a:t>
            </a:r>
            <a:r>
              <a:rPr sz="1200" spc="-5" dirty="0">
                <a:latin typeface="Times New Roman"/>
                <a:cs typeface="Times New Roman"/>
              </a:rPr>
              <a:t>третий план </a:t>
            </a:r>
            <a:r>
              <a:rPr sz="1200" dirty="0">
                <a:latin typeface="Times New Roman"/>
                <a:cs typeface="Times New Roman"/>
              </a:rPr>
              <a:t>- </a:t>
            </a:r>
            <a:r>
              <a:rPr sz="1200" spc="-5" dirty="0">
                <a:latin typeface="Times New Roman"/>
                <a:cs typeface="Times New Roman"/>
              </a:rPr>
              <a:t>все эти предметы, кроме весов,  являются более единичными, цельными по своей природе». Эти явления разноплановости  наблюдаются </a:t>
            </a:r>
            <a:r>
              <a:rPr sz="1200" dirty="0">
                <a:latin typeface="Times New Roman"/>
                <a:cs typeface="Times New Roman"/>
              </a:rPr>
              <a:t>и </a:t>
            </a:r>
            <a:r>
              <a:rPr sz="1200" spc="-5" dirty="0">
                <a:latin typeface="Times New Roman"/>
                <a:cs typeface="Times New Roman"/>
              </a:rPr>
              <a:t>при обследовании больных шизофренией </a:t>
            </a:r>
            <a:r>
              <a:rPr sz="1200" dirty="0">
                <a:latin typeface="Times New Roman"/>
                <a:cs typeface="Times New Roman"/>
              </a:rPr>
              <a:t>с </a:t>
            </a:r>
            <a:r>
              <a:rPr sz="1200" spc="-5" dirty="0">
                <a:latin typeface="Times New Roman"/>
                <a:cs typeface="Times New Roman"/>
              </a:rPr>
              <a:t>помощью других  экспериментальных методик, где предполагается целенаправленная </a:t>
            </a:r>
            <a:r>
              <a:rPr sz="1200" dirty="0">
                <a:latin typeface="Times New Roman"/>
                <a:cs typeface="Times New Roman"/>
              </a:rPr>
              <a:t>и </a:t>
            </a:r>
            <a:r>
              <a:rPr sz="1200" spc="-5" dirty="0">
                <a:latin typeface="Times New Roman"/>
                <a:cs typeface="Times New Roman"/>
              </a:rPr>
              <a:t>последовательная  деятельность (например, соотношение пословиц </a:t>
            </a:r>
            <a:r>
              <a:rPr sz="1200" dirty="0">
                <a:latin typeface="Times New Roman"/>
                <a:cs typeface="Times New Roman"/>
              </a:rPr>
              <a:t>и </a:t>
            </a:r>
            <a:r>
              <a:rPr sz="1200" spc="-5" dirty="0">
                <a:latin typeface="Times New Roman"/>
                <a:cs typeface="Times New Roman"/>
              </a:rPr>
              <a:t>фраз), так как разноплановость </a:t>
            </a:r>
            <a:r>
              <a:rPr sz="1200" dirty="0">
                <a:latin typeface="Times New Roman"/>
                <a:cs typeface="Times New Roman"/>
              </a:rPr>
              <a:t>—  </a:t>
            </a:r>
            <a:r>
              <a:rPr sz="1200" spc="-5" dirty="0">
                <a:latin typeface="Times New Roman"/>
                <a:cs typeface="Times New Roman"/>
              </a:rPr>
              <a:t>проявление нарушения целенаправленности</a:t>
            </a:r>
            <a:r>
              <a:rPr sz="1200" spc="40" dirty="0">
                <a:latin typeface="Times New Roman"/>
                <a:cs typeface="Times New Roman"/>
              </a:rPr>
              <a:t> </a:t>
            </a:r>
            <a:r>
              <a:rPr sz="1200" spc="-5" dirty="0">
                <a:latin typeface="Times New Roman"/>
                <a:cs typeface="Times New Roman"/>
              </a:rPr>
              <a:t>мышления.</a:t>
            </a:r>
            <a:endParaRPr sz="1200" dirty="0">
              <a:latin typeface="Times New Roman"/>
              <a:cs typeface="Times New Roman"/>
            </a:endParaRPr>
          </a:p>
          <a:p>
            <a:pPr marL="281305" indent="-269240" algn="just">
              <a:lnSpc>
                <a:spcPts val="1345"/>
              </a:lnSpc>
              <a:buSzPct val="91666"/>
              <a:buAutoNum type="arabicPeriod"/>
              <a:tabLst>
                <a:tab pos="281940" algn="l"/>
              </a:tabLst>
            </a:pPr>
            <a:r>
              <a:rPr sz="1200" u="sng" dirty="0">
                <a:uFill>
                  <a:solidFill>
                    <a:srgbClr val="000000"/>
                  </a:solidFill>
                </a:uFill>
                <a:latin typeface="Times New Roman"/>
                <a:cs typeface="Times New Roman"/>
              </a:rPr>
              <a:t>В</a:t>
            </a:r>
            <a:r>
              <a:rPr sz="1200" u="sng" spc="30" dirty="0">
                <a:uFill>
                  <a:solidFill>
                    <a:srgbClr val="000000"/>
                  </a:solidFill>
                </a:uFill>
                <a:latin typeface="Times New Roman"/>
                <a:cs typeface="Times New Roman"/>
              </a:rPr>
              <a:t> </a:t>
            </a:r>
            <a:r>
              <a:rPr sz="1200" u="sng" spc="-5" dirty="0">
                <a:uFill>
                  <a:solidFill>
                    <a:srgbClr val="000000"/>
                  </a:solidFill>
                </a:uFill>
                <a:latin typeface="Times New Roman"/>
                <a:cs typeface="Times New Roman"/>
              </a:rPr>
              <a:t>резонерстве</a:t>
            </a:r>
            <a:r>
              <a:rPr sz="1200" spc="60" dirty="0">
                <a:latin typeface="Times New Roman"/>
                <a:cs typeface="Times New Roman"/>
              </a:rPr>
              <a:t> </a:t>
            </a:r>
            <a:r>
              <a:rPr sz="1200" spc="-5" dirty="0">
                <a:latin typeface="Times New Roman"/>
                <a:cs typeface="Times New Roman"/>
              </a:rPr>
              <a:t>(склонности</a:t>
            </a:r>
            <a:r>
              <a:rPr sz="1200" spc="55" dirty="0">
                <a:latin typeface="Times New Roman"/>
                <a:cs typeface="Times New Roman"/>
              </a:rPr>
              <a:t> </a:t>
            </a:r>
            <a:r>
              <a:rPr sz="1200" dirty="0">
                <a:latin typeface="Times New Roman"/>
                <a:cs typeface="Times New Roman"/>
              </a:rPr>
              <a:t>к</a:t>
            </a:r>
            <a:r>
              <a:rPr sz="1200" spc="30" dirty="0">
                <a:latin typeface="Times New Roman"/>
                <a:cs typeface="Times New Roman"/>
              </a:rPr>
              <a:t> </a:t>
            </a:r>
            <a:r>
              <a:rPr sz="1200" spc="-5" dirty="0">
                <a:latin typeface="Times New Roman"/>
                <a:cs typeface="Times New Roman"/>
              </a:rPr>
              <a:t>рассуждениям</a:t>
            </a:r>
            <a:r>
              <a:rPr sz="1200" spc="55" dirty="0">
                <a:latin typeface="Times New Roman"/>
                <a:cs typeface="Times New Roman"/>
              </a:rPr>
              <a:t> </a:t>
            </a:r>
            <a:r>
              <a:rPr sz="1200" spc="-5" dirty="0">
                <a:latin typeface="Times New Roman"/>
                <a:cs typeface="Times New Roman"/>
              </a:rPr>
              <a:t>со</a:t>
            </a:r>
            <a:r>
              <a:rPr sz="1200" spc="35" dirty="0">
                <a:latin typeface="Times New Roman"/>
                <a:cs typeface="Times New Roman"/>
              </a:rPr>
              <a:t> </a:t>
            </a:r>
            <a:r>
              <a:rPr sz="1200" spc="-5" dirty="0">
                <a:latin typeface="Times New Roman"/>
                <a:cs typeface="Times New Roman"/>
              </a:rPr>
              <a:t>своеобразной</a:t>
            </a:r>
            <a:r>
              <a:rPr sz="1200" spc="50" dirty="0">
                <a:latin typeface="Times New Roman"/>
                <a:cs typeface="Times New Roman"/>
              </a:rPr>
              <a:t> </a:t>
            </a:r>
            <a:r>
              <a:rPr sz="1200" spc="-5" dirty="0">
                <a:latin typeface="Times New Roman"/>
                <a:cs typeface="Times New Roman"/>
              </a:rPr>
              <a:t>аффективной</a:t>
            </a:r>
            <a:endParaRPr sz="1200" dirty="0">
              <a:latin typeface="Times New Roman"/>
              <a:cs typeface="Times New Roman"/>
            </a:endParaRPr>
          </a:p>
        </p:txBody>
      </p:sp>
      <p:sp>
        <p:nvSpPr>
          <p:cNvPr id="4" name="object 4"/>
          <p:cNvSpPr txBox="1"/>
          <p:nvPr/>
        </p:nvSpPr>
        <p:spPr>
          <a:xfrm>
            <a:off x="622300" y="3168650"/>
            <a:ext cx="9347808" cy="563616"/>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Times New Roman"/>
                <a:cs typeface="Times New Roman"/>
              </a:rPr>
              <a:t>захваченностью. сужением круга смыслообразующих мотивов. </a:t>
            </a:r>
            <a:r>
              <a:rPr sz="1200" dirty="0">
                <a:latin typeface="Times New Roman"/>
                <a:cs typeface="Times New Roman"/>
              </a:rPr>
              <a:t>с </a:t>
            </a:r>
            <a:r>
              <a:rPr sz="1200" spc="-5" dirty="0">
                <a:latin typeface="Times New Roman"/>
                <a:cs typeface="Times New Roman"/>
              </a:rPr>
              <a:t>повышенной тенденцией  </a:t>
            </a:r>
            <a:r>
              <a:rPr sz="1200" dirty="0">
                <a:latin typeface="Times New Roman"/>
                <a:cs typeface="Times New Roman"/>
              </a:rPr>
              <a:t>к </a:t>
            </a:r>
            <a:r>
              <a:rPr sz="1200" spc="-5" dirty="0">
                <a:latin typeface="Times New Roman"/>
                <a:cs typeface="Times New Roman"/>
              </a:rPr>
              <a:t>оценочным суждениям). Случайные, неадекватные ассоциации обнаруживаются </a:t>
            </a:r>
            <a:r>
              <a:rPr sz="1200" dirty="0">
                <a:latin typeface="Times New Roman"/>
                <a:cs typeface="Times New Roman"/>
              </a:rPr>
              <a:t>в  </a:t>
            </a:r>
            <a:r>
              <a:rPr sz="1200" spc="-5" dirty="0">
                <a:latin typeface="Times New Roman"/>
                <a:cs typeface="Times New Roman"/>
              </a:rPr>
              <a:t>пиктограммах больных шизофренией. Применяя методику пиктограмм, можно выявить  нарушения ассоциативного процесса зачастую тогда, когда они еще</a:t>
            </a:r>
            <a:r>
              <a:rPr sz="1200" spc="145" dirty="0">
                <a:latin typeface="Times New Roman"/>
                <a:cs typeface="Times New Roman"/>
              </a:rPr>
              <a:t> </a:t>
            </a:r>
            <a:r>
              <a:rPr sz="1200" spc="-5" dirty="0">
                <a:latin typeface="Times New Roman"/>
                <a:cs typeface="Times New Roman"/>
              </a:rPr>
              <a:t>остаются</a:t>
            </a:r>
            <a:endParaRPr sz="1200" dirty="0">
              <a:latin typeface="Times New Roman"/>
              <a:cs typeface="Times New Roman"/>
            </a:endParaRPr>
          </a:p>
        </p:txBody>
      </p:sp>
      <p:sp>
        <p:nvSpPr>
          <p:cNvPr id="5" name="object 5"/>
          <p:cNvSpPr txBox="1"/>
          <p:nvPr/>
        </p:nvSpPr>
        <p:spPr>
          <a:xfrm>
            <a:off x="622300" y="3750435"/>
            <a:ext cx="9329750" cy="3256661"/>
          </a:xfrm>
          <a:prstGeom prst="rect">
            <a:avLst/>
          </a:prstGeom>
        </p:spPr>
        <p:txBody>
          <a:bodyPr vert="horz" wrap="square" lIns="0" tIns="24765" rIns="0" bIns="0" rtlCol="0">
            <a:spAutoFit/>
          </a:bodyPr>
          <a:lstStyle/>
          <a:p>
            <a:pPr marL="12700" marR="6985" algn="just">
              <a:lnSpc>
                <a:spcPts val="1380"/>
              </a:lnSpc>
              <a:spcBef>
                <a:spcPts val="195"/>
              </a:spcBef>
            </a:pPr>
            <a:r>
              <a:rPr sz="1200" spc="-5" dirty="0">
                <a:latin typeface="Times New Roman"/>
                <a:cs typeface="Times New Roman"/>
              </a:rPr>
              <a:t>незаметными при исследовании другими методами. Обнаруженные </a:t>
            </a:r>
            <a:r>
              <a:rPr sz="1200" dirty="0">
                <a:latin typeface="Times New Roman"/>
                <a:cs typeface="Times New Roman"/>
              </a:rPr>
              <a:t>в </a:t>
            </a:r>
            <a:r>
              <a:rPr sz="1200" spc="-5" dirty="0">
                <a:latin typeface="Times New Roman"/>
                <a:cs typeface="Times New Roman"/>
              </a:rPr>
              <a:t>пиктограммах </a:t>
            </a:r>
            <a:r>
              <a:rPr sz="1200" dirty="0">
                <a:latin typeface="Times New Roman"/>
                <a:cs typeface="Times New Roman"/>
              </a:rPr>
              <a:t>у  </a:t>
            </a:r>
            <a:r>
              <a:rPr sz="1200" spc="-5" dirty="0">
                <a:latin typeface="Times New Roman"/>
                <a:cs typeface="Times New Roman"/>
              </a:rPr>
              <a:t>больных шизофренией расстройства соотнесения абстрактно-смысловых </a:t>
            </a:r>
            <a:r>
              <a:rPr sz="1200" dirty="0">
                <a:latin typeface="Times New Roman"/>
                <a:cs typeface="Times New Roman"/>
              </a:rPr>
              <a:t>и </a:t>
            </a:r>
            <a:r>
              <a:rPr sz="1200" spc="-5" dirty="0">
                <a:latin typeface="Times New Roman"/>
                <a:cs typeface="Times New Roman"/>
              </a:rPr>
              <a:t>предметно-  конкретных компонентов аналитико-синтетической деятельности можно расценивать как  результат нарушения взаимодействия сигнальных</a:t>
            </a:r>
            <a:r>
              <a:rPr sz="1200" spc="35" dirty="0">
                <a:latin typeface="Times New Roman"/>
                <a:cs typeface="Times New Roman"/>
              </a:rPr>
              <a:t> </a:t>
            </a:r>
            <a:r>
              <a:rPr sz="1200" spc="-5" dirty="0">
                <a:latin typeface="Times New Roman"/>
                <a:cs typeface="Times New Roman"/>
              </a:rPr>
              <a:t>систем.</a:t>
            </a:r>
            <a:endParaRPr sz="1200" dirty="0">
              <a:latin typeface="Times New Roman"/>
              <a:cs typeface="Times New Roman"/>
            </a:endParaRPr>
          </a:p>
          <a:p>
            <a:pPr marL="12700" marR="7620" indent="449580" algn="just">
              <a:lnSpc>
                <a:spcPts val="1380"/>
              </a:lnSpc>
            </a:pPr>
            <a:r>
              <a:rPr sz="1200" dirty="0">
                <a:latin typeface="Times New Roman"/>
                <a:cs typeface="Times New Roman"/>
              </a:rPr>
              <a:t>При </a:t>
            </a:r>
            <a:r>
              <a:rPr sz="1200" spc="-5" dirty="0">
                <a:latin typeface="Times New Roman"/>
                <a:cs typeface="Times New Roman"/>
              </a:rPr>
              <a:t>указанной методике исследований </a:t>
            </a:r>
            <a:r>
              <a:rPr sz="1200" dirty="0">
                <a:latin typeface="Times New Roman"/>
                <a:cs typeface="Times New Roman"/>
              </a:rPr>
              <a:t>у </a:t>
            </a:r>
            <a:r>
              <a:rPr sz="1200" spc="-5" dirty="0">
                <a:latin typeface="Times New Roman"/>
                <a:cs typeface="Times New Roman"/>
              </a:rPr>
              <a:t>больных нередко отмечается своеобразная  легкость, </a:t>
            </a:r>
            <a:r>
              <a:rPr sz="1200" dirty="0">
                <a:latin typeface="Times New Roman"/>
                <a:cs typeface="Times New Roman"/>
              </a:rPr>
              <a:t>с </a:t>
            </a:r>
            <a:r>
              <a:rPr sz="1200" spc="-5" dirty="0">
                <a:latin typeface="Times New Roman"/>
                <a:cs typeface="Times New Roman"/>
              </a:rPr>
              <a:t>которой они подбирают образы для опосредования. Иногда вся пиктограмма  представлена чрезмерно отвлеченными, абстрактными значками. Такие формально-  схематические пиктограммы наблюдаются только </a:t>
            </a:r>
            <a:r>
              <a:rPr sz="1200" dirty="0">
                <a:latin typeface="Times New Roman"/>
                <a:cs typeface="Times New Roman"/>
              </a:rPr>
              <a:t>у </a:t>
            </a:r>
            <a:r>
              <a:rPr sz="1200" spc="-5" dirty="0">
                <a:latin typeface="Times New Roman"/>
                <a:cs typeface="Times New Roman"/>
              </a:rPr>
              <a:t>больных шизофренией. </a:t>
            </a:r>
            <a:r>
              <a:rPr sz="1200" dirty="0">
                <a:latin typeface="Times New Roman"/>
                <a:cs typeface="Times New Roman"/>
              </a:rPr>
              <a:t>По </a:t>
            </a:r>
            <a:r>
              <a:rPr sz="1200" spc="-5" dirty="0">
                <a:latin typeface="Times New Roman"/>
                <a:cs typeface="Times New Roman"/>
              </a:rPr>
              <a:t>Г.В.  Биренбаум, они отображают характерную для мышления этих больных «пустую»  символику </a:t>
            </a:r>
            <a:r>
              <a:rPr sz="1200" dirty="0">
                <a:latin typeface="Times New Roman"/>
                <a:cs typeface="Times New Roman"/>
              </a:rPr>
              <a:t>- </a:t>
            </a:r>
            <a:r>
              <a:rPr sz="1200" spc="-5" dirty="0">
                <a:latin typeface="Times New Roman"/>
                <a:cs typeface="Times New Roman"/>
              </a:rPr>
              <a:t>это не присущая здоровым способность абстрагироваться как высшее  проявление психической деятельности, </a:t>
            </a:r>
            <a:r>
              <a:rPr sz="1200" dirty="0">
                <a:latin typeface="Times New Roman"/>
                <a:cs typeface="Times New Roman"/>
              </a:rPr>
              <a:t>а </a:t>
            </a:r>
            <a:r>
              <a:rPr sz="1200" spc="-5" dirty="0">
                <a:latin typeface="Times New Roman"/>
                <a:cs typeface="Times New Roman"/>
              </a:rPr>
              <a:t>вычурный, формальный способ искаженного  отражения действительности, обусловленный аутизмом больных</a:t>
            </a:r>
            <a:r>
              <a:rPr sz="1200" spc="55" dirty="0">
                <a:latin typeface="Times New Roman"/>
                <a:cs typeface="Times New Roman"/>
              </a:rPr>
              <a:t> </a:t>
            </a:r>
            <a:r>
              <a:rPr sz="1200" spc="-5" dirty="0">
                <a:latin typeface="Times New Roman"/>
                <a:cs typeface="Times New Roman"/>
              </a:rPr>
              <a:t>шизофренией.</a:t>
            </a:r>
            <a:endParaRPr sz="1200" dirty="0">
              <a:latin typeface="Times New Roman"/>
              <a:cs typeface="Times New Roman"/>
            </a:endParaRPr>
          </a:p>
          <a:p>
            <a:pPr marL="461645" algn="just">
              <a:lnSpc>
                <a:spcPts val="1315"/>
              </a:lnSpc>
            </a:pPr>
            <a:r>
              <a:rPr sz="1200" dirty="0">
                <a:latin typeface="Times New Roman"/>
                <a:cs typeface="Times New Roman"/>
              </a:rPr>
              <a:t>С </a:t>
            </a:r>
            <a:r>
              <a:rPr sz="1200" spc="-5" dirty="0">
                <a:latin typeface="Times New Roman"/>
                <a:cs typeface="Times New Roman"/>
              </a:rPr>
              <a:t>преобладанием случайных, несущественных ассоциаций, </a:t>
            </a:r>
            <a:r>
              <a:rPr sz="1200" dirty="0">
                <a:latin typeface="Times New Roman"/>
                <a:cs typeface="Times New Roman"/>
              </a:rPr>
              <a:t>с</a:t>
            </a:r>
            <a:r>
              <a:rPr sz="1200" spc="270" dirty="0">
                <a:latin typeface="Times New Roman"/>
                <a:cs typeface="Times New Roman"/>
              </a:rPr>
              <a:t> </a:t>
            </a:r>
            <a:r>
              <a:rPr sz="1200" spc="-5" dirty="0">
                <a:latin typeface="Times New Roman"/>
                <a:cs typeface="Times New Roman"/>
              </a:rPr>
              <a:t>актуализацией</a:t>
            </a:r>
            <a:endParaRPr sz="1200" dirty="0">
              <a:latin typeface="Times New Roman"/>
              <a:cs typeface="Times New Roman"/>
            </a:endParaRPr>
          </a:p>
          <a:p>
            <a:pPr marL="12700" marR="6350" algn="just">
              <a:lnSpc>
                <a:spcPts val="1380"/>
              </a:lnSpc>
              <a:spcBef>
                <a:spcPts val="65"/>
              </a:spcBef>
            </a:pPr>
            <a:r>
              <a:rPr sz="1200" spc="-5" dirty="0">
                <a:latin typeface="Times New Roman"/>
                <a:cs typeface="Times New Roman"/>
              </a:rPr>
              <a:t>«слабых» признаков предметов </a:t>
            </a:r>
            <a:r>
              <a:rPr sz="1200" dirty="0">
                <a:latin typeface="Times New Roman"/>
                <a:cs typeface="Times New Roman"/>
              </a:rPr>
              <a:t>и </a:t>
            </a:r>
            <a:r>
              <a:rPr sz="1200" spc="-5" dirty="0">
                <a:latin typeface="Times New Roman"/>
                <a:cs typeface="Times New Roman"/>
              </a:rPr>
              <a:t>явлений связаны </a:t>
            </a:r>
            <a:r>
              <a:rPr sz="1200" dirty="0">
                <a:latin typeface="Times New Roman"/>
                <a:cs typeface="Times New Roman"/>
              </a:rPr>
              <a:t>и </a:t>
            </a:r>
            <a:r>
              <a:rPr sz="1200" spc="-5" dirty="0">
                <a:latin typeface="Times New Roman"/>
                <a:cs typeface="Times New Roman"/>
              </a:rPr>
              <a:t>наблюдающиеся </a:t>
            </a:r>
            <a:r>
              <a:rPr sz="1200" dirty="0">
                <a:latin typeface="Times New Roman"/>
                <a:cs typeface="Times New Roman"/>
              </a:rPr>
              <a:t>у </a:t>
            </a:r>
            <a:r>
              <a:rPr sz="1200" spc="-5" dirty="0">
                <a:latin typeface="Times New Roman"/>
                <a:cs typeface="Times New Roman"/>
              </a:rPr>
              <a:t>больных  шизофренией явления бесплодного мудрствования </a:t>
            </a:r>
            <a:r>
              <a:rPr sz="1200" dirty="0">
                <a:latin typeface="Times New Roman"/>
                <a:cs typeface="Times New Roman"/>
              </a:rPr>
              <a:t>- </a:t>
            </a:r>
            <a:r>
              <a:rPr sz="1200" spc="-5" dirty="0">
                <a:latin typeface="Times New Roman"/>
                <a:cs typeface="Times New Roman"/>
              </a:rPr>
              <a:t>резонерства, которое проявляется при  объяснении больными смысла прочитанных рассказов. Вот как был понят больным  рассказ «Колумбово яйцо»: </a:t>
            </a:r>
            <a:r>
              <a:rPr sz="1200" dirty="0">
                <a:latin typeface="Times New Roman"/>
                <a:cs typeface="Times New Roman"/>
              </a:rPr>
              <a:t>«Колумб, </a:t>
            </a:r>
            <a:r>
              <a:rPr sz="1200" spc="-5" dirty="0">
                <a:latin typeface="Times New Roman"/>
                <a:cs typeface="Times New Roman"/>
              </a:rPr>
              <a:t>прежде чем отправиться </a:t>
            </a:r>
            <a:r>
              <a:rPr sz="1200" dirty="0">
                <a:latin typeface="Times New Roman"/>
                <a:cs typeface="Times New Roman"/>
              </a:rPr>
              <a:t>в </a:t>
            </a:r>
            <a:r>
              <a:rPr sz="1200" spc="-5" dirty="0">
                <a:latin typeface="Times New Roman"/>
                <a:cs typeface="Times New Roman"/>
              </a:rPr>
              <a:t>экспедицию, все  предварительно взвесил: ибо самое трудное </a:t>
            </a:r>
            <a:r>
              <a:rPr sz="1200" dirty="0">
                <a:latin typeface="Times New Roman"/>
                <a:cs typeface="Times New Roman"/>
              </a:rPr>
              <a:t>- </a:t>
            </a:r>
            <a:r>
              <a:rPr sz="1200" spc="-5" dirty="0">
                <a:latin typeface="Times New Roman"/>
                <a:cs typeface="Times New Roman"/>
              </a:rPr>
              <a:t>это подготовка </a:t>
            </a:r>
            <a:r>
              <a:rPr sz="1200" dirty="0">
                <a:latin typeface="Times New Roman"/>
                <a:cs typeface="Times New Roman"/>
              </a:rPr>
              <a:t>к </a:t>
            </a:r>
            <a:r>
              <a:rPr sz="1200" spc="-5" dirty="0">
                <a:latin typeface="Times New Roman"/>
                <a:cs typeface="Times New Roman"/>
              </a:rPr>
              <a:t>экспедиции, </a:t>
            </a:r>
            <a:r>
              <a:rPr sz="1200" dirty="0">
                <a:latin typeface="Times New Roman"/>
                <a:cs typeface="Times New Roman"/>
              </a:rPr>
              <a:t>а </a:t>
            </a:r>
            <a:r>
              <a:rPr sz="1200" spc="-5" dirty="0">
                <a:latin typeface="Times New Roman"/>
                <a:cs typeface="Times New Roman"/>
              </a:rPr>
              <a:t>не  свершение. Что касается яйца, то теоретически оно не может стоять вертикально, так как  разбитое яйцо </a:t>
            </a:r>
            <a:r>
              <a:rPr sz="1200" dirty="0">
                <a:latin typeface="Times New Roman"/>
                <a:cs typeface="Times New Roman"/>
              </a:rPr>
              <a:t>- </a:t>
            </a:r>
            <a:r>
              <a:rPr sz="1200" spc="-5" dirty="0">
                <a:latin typeface="Times New Roman"/>
                <a:cs typeface="Times New Roman"/>
              </a:rPr>
              <a:t>это </a:t>
            </a:r>
            <a:r>
              <a:rPr sz="1200" dirty="0">
                <a:latin typeface="Times New Roman"/>
                <a:cs typeface="Times New Roman"/>
              </a:rPr>
              <a:t>уже </a:t>
            </a:r>
            <a:r>
              <a:rPr sz="1200" spc="-5" dirty="0">
                <a:latin typeface="Times New Roman"/>
                <a:cs typeface="Times New Roman"/>
              </a:rPr>
              <a:t>не яйцо. Дело </a:t>
            </a:r>
            <a:r>
              <a:rPr sz="1200" dirty="0">
                <a:latin typeface="Times New Roman"/>
                <a:cs typeface="Times New Roman"/>
              </a:rPr>
              <a:t>в </a:t>
            </a:r>
            <a:r>
              <a:rPr sz="1200" spc="-5" dirty="0">
                <a:latin typeface="Times New Roman"/>
                <a:cs typeface="Times New Roman"/>
              </a:rPr>
              <a:t>том. что яйцо </a:t>
            </a:r>
            <a:r>
              <a:rPr sz="1200" dirty="0">
                <a:latin typeface="Times New Roman"/>
                <a:cs typeface="Times New Roman"/>
              </a:rPr>
              <a:t>- </a:t>
            </a:r>
            <a:r>
              <a:rPr sz="1200" spc="-5" dirty="0">
                <a:latin typeface="Times New Roman"/>
                <a:cs typeface="Times New Roman"/>
              </a:rPr>
              <a:t>это идея путешествия. Идеи  бывают разные </a:t>
            </a:r>
            <a:r>
              <a:rPr sz="1200" dirty="0">
                <a:latin typeface="Times New Roman"/>
                <a:cs typeface="Times New Roman"/>
              </a:rPr>
              <a:t>— </a:t>
            </a:r>
            <a:r>
              <a:rPr sz="1200" spc="-5" dirty="0">
                <a:latin typeface="Times New Roman"/>
                <a:cs typeface="Times New Roman"/>
              </a:rPr>
              <a:t>осуществимые </a:t>
            </a:r>
            <a:r>
              <a:rPr sz="1200" dirty="0">
                <a:latin typeface="Times New Roman"/>
                <a:cs typeface="Times New Roman"/>
              </a:rPr>
              <a:t>и </a:t>
            </a:r>
            <a:r>
              <a:rPr sz="1200" spc="-5" dirty="0">
                <a:latin typeface="Times New Roman"/>
                <a:cs typeface="Times New Roman"/>
              </a:rPr>
              <a:t>неосуществимые. Поставив яйцо вертикально, Колумб  продемонстрировал согражданам превращение идеи неосуществимой </a:t>
            </a:r>
            <a:r>
              <a:rPr sz="1200" dirty="0">
                <a:latin typeface="Times New Roman"/>
                <a:cs typeface="Times New Roman"/>
              </a:rPr>
              <a:t>в</a:t>
            </a:r>
            <a:r>
              <a:rPr sz="1200" spc="85" dirty="0">
                <a:latin typeface="Times New Roman"/>
                <a:cs typeface="Times New Roman"/>
              </a:rPr>
              <a:t> </a:t>
            </a:r>
            <a:r>
              <a:rPr sz="1200" spc="-5" dirty="0">
                <a:latin typeface="Times New Roman"/>
                <a:cs typeface="Times New Roman"/>
              </a:rPr>
              <a:t>осуществимую».</a:t>
            </a:r>
            <a:endParaRPr sz="1200" dirty="0">
              <a:latin typeface="Times New Roman"/>
              <a:cs typeface="Times New Roman"/>
            </a:endParaRPr>
          </a:p>
          <a:p>
            <a:pPr marL="12700" marR="5080" algn="just">
              <a:lnSpc>
                <a:spcPts val="1380"/>
              </a:lnSpc>
            </a:pPr>
            <a:r>
              <a:rPr sz="1200" u="sng" dirty="0">
                <a:uFill>
                  <a:solidFill>
                    <a:srgbClr val="000000"/>
                  </a:solidFill>
                </a:uFill>
                <a:latin typeface="Times New Roman"/>
                <a:cs typeface="Times New Roman"/>
              </a:rPr>
              <a:t>3. В </a:t>
            </a:r>
            <a:r>
              <a:rPr sz="1200" u="sng" spc="-5" dirty="0">
                <a:uFill>
                  <a:solidFill>
                    <a:srgbClr val="000000"/>
                  </a:solidFill>
                </a:uFill>
                <a:latin typeface="Times New Roman"/>
                <a:cs typeface="Times New Roman"/>
              </a:rPr>
              <a:t>общем нарушении процесса саморегуляции познавательной</a:t>
            </a:r>
            <a:r>
              <a:rPr sz="1200" spc="-5" dirty="0">
                <a:latin typeface="Times New Roman"/>
                <a:cs typeface="Times New Roman"/>
              </a:rPr>
              <a:t> деятельности. Снижается  целенаправленность познавательной деятельности, предпочтение отдается легко  актуализируемым способам, избегаются трудности </a:t>
            </a:r>
            <a:r>
              <a:rPr sz="1200" dirty="0">
                <a:latin typeface="Times New Roman"/>
                <a:cs typeface="Times New Roman"/>
              </a:rPr>
              <a:t>и </a:t>
            </a:r>
            <a:r>
              <a:rPr sz="1200" spc="-5" dirty="0">
                <a:latin typeface="Times New Roman"/>
                <a:cs typeface="Times New Roman"/>
              </a:rPr>
              <a:t>интеллектуальное напряжение. </a:t>
            </a:r>
            <a:r>
              <a:rPr sz="1200" dirty="0">
                <a:latin typeface="Times New Roman"/>
                <a:cs typeface="Times New Roman"/>
              </a:rPr>
              <a:t>По  </a:t>
            </a:r>
            <a:r>
              <a:rPr sz="1200" spc="-5" dirty="0">
                <a:latin typeface="Times New Roman"/>
                <a:cs typeface="Times New Roman"/>
              </a:rPr>
              <a:t>характеру</a:t>
            </a:r>
            <a:r>
              <a:rPr sz="1200" spc="215" dirty="0">
                <a:latin typeface="Times New Roman"/>
                <a:cs typeface="Times New Roman"/>
              </a:rPr>
              <a:t> </a:t>
            </a:r>
            <a:r>
              <a:rPr sz="1200" spc="-5" dirty="0">
                <a:latin typeface="Times New Roman"/>
                <a:cs typeface="Times New Roman"/>
              </a:rPr>
              <a:t>проведения</a:t>
            </a:r>
            <a:r>
              <a:rPr sz="1200" spc="210" dirty="0">
                <a:latin typeface="Times New Roman"/>
                <a:cs typeface="Times New Roman"/>
              </a:rPr>
              <a:t> </a:t>
            </a:r>
            <a:r>
              <a:rPr sz="1200" spc="-5" dirty="0">
                <a:latin typeface="Times New Roman"/>
                <a:cs typeface="Times New Roman"/>
              </a:rPr>
              <a:t>классификации</a:t>
            </a:r>
            <a:r>
              <a:rPr sz="1200" spc="220" dirty="0">
                <a:latin typeface="Times New Roman"/>
                <a:cs typeface="Times New Roman"/>
              </a:rPr>
              <a:t> </a:t>
            </a:r>
            <a:r>
              <a:rPr sz="1200" spc="-5" dirty="0">
                <a:latin typeface="Times New Roman"/>
                <a:cs typeface="Times New Roman"/>
              </a:rPr>
              <a:t>больными</a:t>
            </a:r>
            <a:r>
              <a:rPr sz="1200" spc="210" dirty="0">
                <a:latin typeface="Times New Roman"/>
                <a:cs typeface="Times New Roman"/>
              </a:rPr>
              <a:t> </a:t>
            </a:r>
            <a:r>
              <a:rPr sz="1200" spc="-5" dirty="0">
                <a:latin typeface="Times New Roman"/>
                <a:cs typeface="Times New Roman"/>
              </a:rPr>
              <a:t>шизофренией</a:t>
            </a:r>
            <a:r>
              <a:rPr sz="1200" spc="215" dirty="0">
                <a:latin typeface="Times New Roman"/>
                <a:cs typeface="Times New Roman"/>
              </a:rPr>
              <a:t> </a:t>
            </a:r>
            <a:r>
              <a:rPr sz="1200" spc="-5" dirty="0">
                <a:latin typeface="Times New Roman"/>
                <a:cs typeface="Times New Roman"/>
              </a:rPr>
              <a:t>нередко</a:t>
            </a:r>
            <a:r>
              <a:rPr sz="1200" spc="220" dirty="0">
                <a:latin typeface="Times New Roman"/>
                <a:cs typeface="Times New Roman"/>
              </a:rPr>
              <a:t> </a:t>
            </a:r>
            <a:r>
              <a:rPr sz="1200" spc="-5" dirty="0">
                <a:latin typeface="Times New Roman"/>
                <a:cs typeface="Times New Roman"/>
              </a:rPr>
              <a:t>можно</a:t>
            </a:r>
            <a:r>
              <a:rPr sz="1200" spc="210" dirty="0">
                <a:latin typeface="Times New Roman"/>
                <a:cs typeface="Times New Roman"/>
              </a:rPr>
              <a:t> </a:t>
            </a:r>
            <a:r>
              <a:rPr sz="1200" spc="-5" dirty="0">
                <a:latin typeface="Times New Roman"/>
                <a:cs typeface="Times New Roman"/>
              </a:rPr>
              <a:t>судить</a:t>
            </a:r>
            <a:r>
              <a:rPr sz="1200" spc="215" dirty="0">
                <a:latin typeface="Times New Roman"/>
                <a:cs typeface="Times New Roman"/>
              </a:rPr>
              <a:t> </a:t>
            </a:r>
            <a:r>
              <a:rPr sz="1200" dirty="0">
                <a:latin typeface="Times New Roman"/>
                <a:cs typeface="Times New Roman"/>
              </a:rPr>
              <a:t>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22300" y="120650"/>
            <a:ext cx="9278797" cy="2872581"/>
          </a:xfrm>
          <a:prstGeom prst="rect">
            <a:avLst/>
          </a:prstGeom>
        </p:spPr>
        <p:txBody>
          <a:bodyPr vert="horz" wrap="square" lIns="0" tIns="12700" rIns="0" bIns="0" rtlCol="0">
            <a:spAutoFit/>
          </a:bodyPr>
          <a:lstStyle/>
          <a:p>
            <a:pPr marL="12700">
              <a:lnSpc>
                <a:spcPct val="100000"/>
              </a:lnSpc>
              <a:spcBef>
                <a:spcPts val="100"/>
              </a:spcBef>
            </a:pPr>
            <a:endParaRPr sz="1100" dirty="0">
              <a:latin typeface="Calibri"/>
              <a:cs typeface="Calibri"/>
            </a:endParaRPr>
          </a:p>
          <a:p>
            <a:pPr>
              <a:lnSpc>
                <a:spcPct val="100000"/>
              </a:lnSpc>
              <a:spcBef>
                <a:spcPts val="10"/>
              </a:spcBef>
            </a:pPr>
            <a:endParaRPr sz="1150" dirty="0">
              <a:latin typeface="Calibri"/>
              <a:cs typeface="Calibri"/>
            </a:endParaRPr>
          </a:p>
          <a:p>
            <a:pPr marL="12700" marR="6985" algn="just">
              <a:lnSpc>
                <a:spcPts val="1380"/>
              </a:lnSpc>
            </a:pPr>
            <a:r>
              <a:rPr sz="1200" spc="-5" dirty="0">
                <a:latin typeface="Times New Roman"/>
                <a:cs typeface="Times New Roman"/>
              </a:rPr>
              <a:t>нарушении </a:t>
            </a:r>
            <a:r>
              <a:rPr sz="1200" dirty="0">
                <a:latin typeface="Times New Roman"/>
                <a:cs typeface="Times New Roman"/>
              </a:rPr>
              <a:t>у </a:t>
            </a:r>
            <a:r>
              <a:rPr sz="1200" spc="-5" dirty="0">
                <a:latin typeface="Times New Roman"/>
                <a:cs typeface="Times New Roman"/>
              </a:rPr>
              <a:t>них целенаправленности мышления, приводящем </a:t>
            </a:r>
            <a:r>
              <a:rPr sz="1200" dirty="0">
                <a:latin typeface="Times New Roman"/>
                <a:cs typeface="Times New Roman"/>
              </a:rPr>
              <a:t>к </a:t>
            </a:r>
            <a:r>
              <a:rPr sz="1200" spc="-5" dirty="0">
                <a:latin typeface="Times New Roman"/>
                <a:cs typeface="Times New Roman"/>
              </a:rPr>
              <a:t>непродуктивности  мыслительной деятельности, хотя выполнение отдельных, достаточно сложных заданий  свидетельствует </a:t>
            </a:r>
            <a:r>
              <a:rPr sz="1200" dirty="0">
                <a:latin typeface="Times New Roman"/>
                <a:cs typeface="Times New Roman"/>
              </a:rPr>
              <a:t>о </a:t>
            </a:r>
            <a:r>
              <a:rPr sz="1200" spc="-5" dirty="0">
                <a:latin typeface="Times New Roman"/>
                <a:cs typeface="Times New Roman"/>
              </a:rPr>
              <a:t>том, что интеллектуальный уровень </a:t>
            </a:r>
            <a:r>
              <a:rPr sz="1200" dirty="0">
                <a:latin typeface="Times New Roman"/>
                <a:cs typeface="Times New Roman"/>
              </a:rPr>
              <a:t>у </a:t>
            </a:r>
            <a:r>
              <a:rPr sz="1200" spc="-5" dirty="0">
                <a:latin typeface="Times New Roman"/>
                <a:cs typeface="Times New Roman"/>
              </a:rPr>
              <a:t>них не снижен. Примером этого  является классификация, построенная на несопоставимых критериях, когда </a:t>
            </a:r>
            <a:r>
              <a:rPr sz="1200" dirty="0">
                <a:latin typeface="Times New Roman"/>
                <a:cs typeface="Times New Roman"/>
              </a:rPr>
              <a:t>в </a:t>
            </a:r>
            <a:r>
              <a:rPr sz="1200" spc="-5" dirty="0">
                <a:latin typeface="Times New Roman"/>
                <a:cs typeface="Times New Roman"/>
              </a:rPr>
              <a:t>основе  классификации не лежит какая-то единая система: отдельные группы подбираются по  количеству букв </a:t>
            </a:r>
            <a:r>
              <a:rPr sz="1200" dirty="0">
                <a:latin typeface="Times New Roman"/>
                <a:cs typeface="Times New Roman"/>
              </a:rPr>
              <a:t>в </a:t>
            </a:r>
            <a:r>
              <a:rPr sz="1200" spc="-5" dirty="0">
                <a:latin typeface="Times New Roman"/>
                <a:cs typeface="Times New Roman"/>
              </a:rPr>
              <a:t>названиях предметов, </a:t>
            </a:r>
            <a:r>
              <a:rPr sz="1200" dirty="0">
                <a:latin typeface="Times New Roman"/>
                <a:cs typeface="Times New Roman"/>
              </a:rPr>
              <a:t>в </a:t>
            </a:r>
            <a:r>
              <a:rPr sz="1200" spc="-5" dirty="0">
                <a:latin typeface="Times New Roman"/>
                <a:cs typeface="Times New Roman"/>
              </a:rPr>
              <a:t>то время как другие группы выделяются по  критериям «живое-неживое», «существа женского или мужского</a:t>
            </a:r>
            <a:r>
              <a:rPr sz="1200" spc="60" dirty="0">
                <a:latin typeface="Times New Roman"/>
                <a:cs typeface="Times New Roman"/>
              </a:rPr>
              <a:t> </a:t>
            </a:r>
            <a:r>
              <a:rPr sz="1200" spc="-5" dirty="0">
                <a:latin typeface="Times New Roman"/>
                <a:cs typeface="Times New Roman"/>
              </a:rPr>
              <a:t>пола».</a:t>
            </a:r>
            <a:endParaRPr sz="1200" dirty="0">
              <a:latin typeface="Times New Roman"/>
              <a:cs typeface="Times New Roman"/>
            </a:endParaRPr>
          </a:p>
          <a:p>
            <a:pPr marL="12700" marR="5080" indent="449580" algn="just">
              <a:lnSpc>
                <a:spcPts val="1380"/>
              </a:lnSpc>
            </a:pPr>
            <a:r>
              <a:rPr sz="1200" spc="-5" dirty="0">
                <a:latin typeface="Times New Roman"/>
                <a:cs typeface="Times New Roman"/>
              </a:rPr>
              <a:t>Нарушение динамики </a:t>
            </a:r>
            <a:r>
              <a:rPr sz="1200" i="1" spc="-5" dirty="0">
                <a:latin typeface="Times New Roman"/>
                <a:cs typeface="Times New Roman"/>
              </a:rPr>
              <a:t>мышления </a:t>
            </a:r>
            <a:r>
              <a:rPr sz="1200" spc="-5" dirty="0">
                <a:latin typeface="Times New Roman"/>
                <a:cs typeface="Times New Roman"/>
              </a:rPr>
              <a:t>также </a:t>
            </a:r>
            <a:r>
              <a:rPr sz="1200" dirty="0">
                <a:latin typeface="Times New Roman"/>
                <a:cs typeface="Times New Roman"/>
              </a:rPr>
              <a:t>в </a:t>
            </a:r>
            <a:r>
              <a:rPr sz="1200" spc="-5" dirty="0">
                <a:latin typeface="Times New Roman"/>
                <a:cs typeface="Times New Roman"/>
              </a:rPr>
              <a:t>значительном числе случаев характерно  для больного шизофренией: чаще встречается ускорение ассоциативного процесса, реже </a:t>
            </a:r>
            <a:r>
              <a:rPr sz="1200" dirty="0">
                <a:latin typeface="Times New Roman"/>
                <a:cs typeface="Times New Roman"/>
              </a:rPr>
              <a:t>-  </a:t>
            </a:r>
            <a:r>
              <a:rPr sz="1200" spc="-5" dirty="0">
                <a:latin typeface="Times New Roman"/>
                <a:cs typeface="Times New Roman"/>
              </a:rPr>
              <a:t>его замедление. Могут выявляться лабильность мышления (колебание темпов выполнения  </a:t>
            </a:r>
            <a:r>
              <a:rPr sz="1200" dirty="0">
                <a:latin typeface="Times New Roman"/>
                <a:cs typeface="Times New Roman"/>
              </a:rPr>
              <a:t>и </a:t>
            </a:r>
            <a:r>
              <a:rPr sz="1200" spc="-5" dirty="0">
                <a:latin typeface="Times New Roman"/>
                <a:cs typeface="Times New Roman"/>
              </a:rPr>
              <a:t>использование разных уровней обобщения); иногда, особенно на начальных этапах  параноидной шизофрении, </a:t>
            </a:r>
            <a:r>
              <a:rPr sz="1200" dirty="0">
                <a:latin typeface="Times New Roman"/>
                <a:cs typeface="Times New Roman"/>
              </a:rPr>
              <a:t>— </a:t>
            </a:r>
            <a:r>
              <a:rPr sz="1200" spc="-5" dirty="0">
                <a:latin typeface="Times New Roman"/>
                <a:cs typeface="Times New Roman"/>
              </a:rPr>
              <a:t>инертность</a:t>
            </a:r>
            <a:r>
              <a:rPr sz="1200" spc="35" dirty="0">
                <a:latin typeface="Times New Roman"/>
                <a:cs typeface="Times New Roman"/>
              </a:rPr>
              <a:t> </a:t>
            </a:r>
            <a:r>
              <a:rPr sz="1200" spc="-5" dirty="0">
                <a:latin typeface="Times New Roman"/>
                <a:cs typeface="Times New Roman"/>
              </a:rPr>
              <a:t>мышления.</a:t>
            </a:r>
            <a:endParaRPr sz="1200" dirty="0">
              <a:latin typeface="Times New Roman"/>
              <a:cs typeface="Times New Roman"/>
            </a:endParaRPr>
          </a:p>
          <a:p>
            <a:pPr marL="12700" marR="8255" algn="just">
              <a:lnSpc>
                <a:spcPts val="1380"/>
              </a:lnSpc>
            </a:pPr>
            <a:r>
              <a:rPr sz="1200" spc="-5" dirty="0">
                <a:latin typeface="Times New Roman"/>
                <a:cs typeface="Times New Roman"/>
              </a:rPr>
              <a:t>1.Нарушение критичности мышления характерно для всех этапов заболевания, что  является важным диагностическим признаком </a:t>
            </a:r>
            <a:r>
              <a:rPr sz="1200" dirty="0">
                <a:latin typeface="Times New Roman"/>
                <a:cs typeface="Times New Roman"/>
              </a:rPr>
              <a:t>в </a:t>
            </a:r>
            <a:r>
              <a:rPr sz="1200" spc="-5" dirty="0">
                <a:latin typeface="Times New Roman"/>
                <a:cs typeface="Times New Roman"/>
              </a:rPr>
              <a:t>случаях, когда расстройства  операционального </a:t>
            </a:r>
            <a:r>
              <a:rPr sz="1200" dirty="0">
                <a:latin typeface="Times New Roman"/>
                <a:cs typeface="Times New Roman"/>
              </a:rPr>
              <a:t>и </a:t>
            </a:r>
            <a:r>
              <a:rPr sz="1200" spc="-5" dirty="0">
                <a:latin typeface="Times New Roman"/>
                <a:cs typeface="Times New Roman"/>
              </a:rPr>
              <a:t>мотивационного компонентов не носят еще развернутого</a:t>
            </a:r>
            <a:r>
              <a:rPr sz="1200" spc="110" dirty="0">
                <a:latin typeface="Times New Roman"/>
                <a:cs typeface="Times New Roman"/>
              </a:rPr>
              <a:t> </a:t>
            </a:r>
            <a:r>
              <a:rPr sz="1200" spc="-5" dirty="0">
                <a:latin typeface="Times New Roman"/>
                <a:cs typeface="Times New Roman"/>
              </a:rPr>
              <a:t>характера.</a:t>
            </a:r>
            <a:endParaRPr sz="1200" dirty="0">
              <a:latin typeface="Times New Roman"/>
              <a:cs typeface="Times New Roman"/>
            </a:endParaRPr>
          </a:p>
          <a:p>
            <a:pPr marL="12700" marR="6350" indent="449580" algn="just">
              <a:lnSpc>
                <a:spcPts val="1380"/>
              </a:lnSpc>
            </a:pPr>
            <a:r>
              <a:rPr sz="1200" b="1" spc="-5" dirty="0" err="1" smtClean="0">
                <a:latin typeface="Times New Roman"/>
                <a:cs typeface="Times New Roman"/>
              </a:rPr>
              <a:t>Особенности</a:t>
            </a:r>
            <a:r>
              <a:rPr sz="1200" b="1" spc="-5" dirty="0" smtClean="0">
                <a:latin typeface="Times New Roman"/>
                <a:cs typeface="Times New Roman"/>
              </a:rPr>
              <a:t> </a:t>
            </a:r>
            <a:r>
              <a:rPr sz="1200" b="1" spc="-5" dirty="0">
                <a:latin typeface="Times New Roman"/>
                <a:cs typeface="Times New Roman"/>
              </a:rPr>
              <a:t>воображения. </a:t>
            </a:r>
            <a:r>
              <a:rPr sz="1200" spc="-5" dirty="0">
                <a:latin typeface="Times New Roman"/>
                <a:cs typeface="Times New Roman"/>
              </a:rPr>
              <a:t>Воображение на ранних стадиях болезни, особенно </a:t>
            </a:r>
            <a:r>
              <a:rPr sz="1200" dirty="0">
                <a:latin typeface="Times New Roman"/>
                <a:cs typeface="Times New Roman"/>
              </a:rPr>
              <a:t>в  </a:t>
            </a:r>
            <a:r>
              <a:rPr sz="1200" spc="-5" dirty="0">
                <a:latin typeface="Times New Roman"/>
                <a:cs typeface="Times New Roman"/>
              </a:rPr>
              <a:t>психотических состояниях, характеризуется относительно высокой продуктивностью.  Наблюдается разнородность образов, их нереалистичность, сверхоригинальность, </a:t>
            </a:r>
            <a:r>
              <a:rPr sz="1200" dirty="0">
                <a:latin typeface="Times New Roman"/>
                <a:cs typeface="Times New Roman"/>
              </a:rPr>
              <a:t>а </a:t>
            </a:r>
            <a:r>
              <a:rPr sz="1200" spc="-5" dirty="0">
                <a:latin typeface="Times New Roman"/>
                <a:cs typeface="Times New Roman"/>
              </a:rPr>
              <a:t>также  склонность </a:t>
            </a:r>
            <a:r>
              <a:rPr sz="1200" dirty="0">
                <a:latin typeface="Times New Roman"/>
                <a:cs typeface="Times New Roman"/>
              </a:rPr>
              <a:t>к </a:t>
            </a:r>
            <a:r>
              <a:rPr sz="1200" spc="-5" dirty="0">
                <a:latin typeface="Times New Roman"/>
                <a:cs typeface="Times New Roman"/>
              </a:rPr>
              <a:t>символизации. </a:t>
            </a:r>
            <a:r>
              <a:rPr sz="1200" dirty="0">
                <a:latin typeface="Times New Roman"/>
                <a:cs typeface="Times New Roman"/>
              </a:rPr>
              <a:t>На </a:t>
            </a:r>
            <a:r>
              <a:rPr sz="1200" spc="-5" dirty="0">
                <a:latin typeface="Times New Roman"/>
                <a:cs typeface="Times New Roman"/>
              </a:rPr>
              <a:t>более поздних стадиях развития заболевания </a:t>
            </a:r>
            <a:r>
              <a:rPr sz="1200" dirty="0">
                <a:latin typeface="Times New Roman"/>
                <a:cs typeface="Times New Roman"/>
              </a:rPr>
              <a:t>и </a:t>
            </a:r>
            <a:r>
              <a:rPr sz="1200" spc="-5" dirty="0">
                <a:latin typeface="Times New Roman"/>
                <a:cs typeface="Times New Roman"/>
              </a:rPr>
              <a:t>при  неблагоприятном течении шизофренического процесса обнаруживается снижение уровня  воссоздающего </a:t>
            </a:r>
            <a:r>
              <a:rPr sz="1200" dirty="0">
                <a:latin typeface="Times New Roman"/>
                <a:cs typeface="Times New Roman"/>
              </a:rPr>
              <a:t>и </a:t>
            </a:r>
            <a:r>
              <a:rPr sz="1200" spc="-5" dirty="0">
                <a:latin typeface="Times New Roman"/>
                <a:cs typeface="Times New Roman"/>
              </a:rPr>
              <a:t>творческого</a:t>
            </a:r>
            <a:r>
              <a:rPr sz="1200" spc="15" dirty="0">
                <a:latin typeface="Times New Roman"/>
                <a:cs typeface="Times New Roman"/>
              </a:rPr>
              <a:t> </a:t>
            </a:r>
            <a:r>
              <a:rPr sz="1200" spc="-5" dirty="0">
                <a:latin typeface="Times New Roman"/>
                <a:cs typeface="Times New Roman"/>
              </a:rPr>
              <a:t>воображения.</a:t>
            </a:r>
            <a:endParaRPr sz="1200" dirty="0">
              <a:latin typeface="Times New Roman"/>
              <a:cs typeface="Times New Roman"/>
            </a:endParaRPr>
          </a:p>
        </p:txBody>
      </p:sp>
      <p:sp>
        <p:nvSpPr>
          <p:cNvPr id="4" name="object 4"/>
          <p:cNvSpPr txBox="1"/>
          <p:nvPr/>
        </p:nvSpPr>
        <p:spPr>
          <a:xfrm>
            <a:off x="622300" y="3473450"/>
            <a:ext cx="9352301" cy="922688"/>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b="1" spc="-5" dirty="0">
                <a:latin typeface="Times New Roman"/>
                <a:cs typeface="Times New Roman"/>
              </a:rPr>
              <a:t>Особенности речи. </a:t>
            </a:r>
            <a:r>
              <a:rPr sz="1200" spc="-5" dirty="0">
                <a:latin typeface="Times New Roman"/>
                <a:cs typeface="Times New Roman"/>
              </a:rPr>
              <a:t>Речь больного также имеет специфические черты. </a:t>
            </a:r>
            <a:r>
              <a:rPr sz="1200" dirty="0">
                <a:latin typeface="Times New Roman"/>
                <a:cs typeface="Times New Roman"/>
              </a:rPr>
              <a:t>В </a:t>
            </a:r>
            <a:r>
              <a:rPr sz="1200" spc="-5" dirty="0">
                <a:latin typeface="Times New Roman"/>
                <a:cs typeface="Times New Roman"/>
              </a:rPr>
              <a:t>устной  речи происходят изменения семантической стороны (шизофазия, неологизмы, изменение  значений слов, избыточная смысловая насыщенность речи) </a:t>
            </a:r>
            <a:r>
              <a:rPr sz="1200" dirty="0">
                <a:latin typeface="Times New Roman"/>
                <a:cs typeface="Times New Roman"/>
              </a:rPr>
              <a:t>и </a:t>
            </a:r>
            <a:r>
              <a:rPr sz="1200" spc="-5" dirty="0">
                <a:latin typeface="Times New Roman"/>
                <a:cs typeface="Times New Roman"/>
              </a:rPr>
              <a:t>просодической стороны  (невыразительность </a:t>
            </a:r>
            <a:r>
              <a:rPr sz="1200" dirty="0">
                <a:latin typeface="Times New Roman"/>
                <a:cs typeface="Times New Roman"/>
              </a:rPr>
              <a:t>и </a:t>
            </a:r>
            <a:r>
              <a:rPr sz="1200" spc="-5" dirty="0">
                <a:latin typeface="Times New Roman"/>
                <a:cs typeface="Times New Roman"/>
              </a:rPr>
              <a:t>монотонность речи, недостаточная эмоциональная окраска речевых  высказываний). Возможно преобладание монологовой активности. Письменная речь  отличается своеобразием почерка, «набивкой» (заполнением пустых пространств листа),  орнаментацией, привнесением символики, персеверацией отдельных</a:t>
            </a:r>
            <a:r>
              <a:rPr sz="1200" spc="50" dirty="0">
                <a:latin typeface="Times New Roman"/>
                <a:cs typeface="Times New Roman"/>
              </a:rPr>
              <a:t> </a:t>
            </a:r>
            <a:r>
              <a:rPr sz="1200" spc="-5" dirty="0">
                <a:latin typeface="Times New Roman"/>
                <a:cs typeface="Times New Roman"/>
              </a:rPr>
              <a:t>элементов.</a:t>
            </a:r>
            <a:endParaRPr sz="1200" dirty="0">
              <a:latin typeface="Times New Roman"/>
              <a:cs typeface="Times New Roman"/>
            </a:endParaRPr>
          </a:p>
        </p:txBody>
      </p:sp>
      <p:sp>
        <p:nvSpPr>
          <p:cNvPr id="5" name="object 5"/>
          <p:cNvSpPr txBox="1"/>
          <p:nvPr/>
        </p:nvSpPr>
        <p:spPr>
          <a:xfrm>
            <a:off x="622300" y="4540250"/>
            <a:ext cx="9355896" cy="2538515"/>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b="1" spc="-5" dirty="0">
                <a:latin typeface="Times New Roman"/>
                <a:cs typeface="Times New Roman"/>
              </a:rPr>
              <a:t>Нарушение эмоциональной сферы. </a:t>
            </a:r>
            <a:r>
              <a:rPr sz="1200" spc="-5" dirty="0">
                <a:latin typeface="Times New Roman"/>
                <a:cs typeface="Times New Roman"/>
              </a:rPr>
              <a:t>Нарушение эмоциональной сферы является,  как правило, неизменным спутником шизофренического процесса. Ее нарушение может  проявляться </a:t>
            </a:r>
            <a:r>
              <a:rPr sz="1200" dirty="0">
                <a:latin typeface="Times New Roman"/>
                <a:cs typeface="Times New Roman"/>
              </a:rPr>
              <a:t>в </a:t>
            </a:r>
            <a:r>
              <a:rPr sz="1200" spc="-5" dirty="0">
                <a:latin typeface="Times New Roman"/>
                <a:cs typeface="Times New Roman"/>
              </a:rPr>
              <a:t>снижении нюансировки, динамики, адекватности эмоциональных реакций.  Характерны неадекватные по амплитуде </a:t>
            </a:r>
            <a:r>
              <a:rPr sz="1200" dirty="0">
                <a:latin typeface="Times New Roman"/>
                <a:cs typeface="Times New Roman"/>
              </a:rPr>
              <a:t>и </a:t>
            </a:r>
            <a:r>
              <a:rPr sz="1200" spc="-5" dirty="0">
                <a:latin typeface="Times New Roman"/>
                <a:cs typeface="Times New Roman"/>
              </a:rPr>
              <a:t>направленности реакции на </a:t>
            </a:r>
            <a:r>
              <a:rPr sz="1200" dirty="0">
                <a:latin typeface="Times New Roman"/>
                <a:cs typeface="Times New Roman"/>
              </a:rPr>
              <a:t>относительно  </a:t>
            </a:r>
            <a:r>
              <a:rPr sz="1200" spc="-5" dirty="0">
                <a:latin typeface="Times New Roman"/>
                <a:cs typeface="Times New Roman"/>
              </a:rPr>
              <a:t>стандартный стимул, выраженная эмоциональная амбивалентность, обеднение всех  параметров эмоционального ответа (повышение порога возникновения, ослабления  амплитуды, динамики, спектра, субъективного переживания, экспрессии). Впечатление </a:t>
            </a:r>
            <a:r>
              <a:rPr sz="1200" dirty="0">
                <a:latin typeface="Times New Roman"/>
                <a:cs typeface="Times New Roman"/>
              </a:rPr>
              <a:t>об  </a:t>
            </a:r>
            <a:r>
              <a:rPr sz="1200" spc="-5" dirty="0">
                <a:latin typeface="Times New Roman"/>
                <a:cs typeface="Times New Roman"/>
              </a:rPr>
              <a:t>эмоциональных особенностях обследуемого складывается </a:t>
            </a:r>
            <a:r>
              <a:rPr sz="1200" dirty="0">
                <a:latin typeface="Times New Roman"/>
                <a:cs typeface="Times New Roman"/>
              </a:rPr>
              <a:t>в </a:t>
            </a:r>
            <a:r>
              <a:rPr sz="1200" spc="-5" dirty="0">
                <a:latin typeface="Times New Roman"/>
                <a:cs typeface="Times New Roman"/>
              </a:rPr>
              <a:t>процессе самого  экспериментально-психологического исследования, даже без применения специальных  методик. При этом учитываются характер установления контакта </a:t>
            </a:r>
            <a:r>
              <a:rPr sz="1200" dirty="0">
                <a:latin typeface="Times New Roman"/>
                <a:cs typeface="Times New Roman"/>
              </a:rPr>
              <a:t>с </a:t>
            </a:r>
            <a:r>
              <a:rPr sz="1200" spc="-5" dirty="0">
                <a:latin typeface="Times New Roman"/>
                <a:cs typeface="Times New Roman"/>
              </a:rPr>
              <a:t>обследуемым, его  отношение </a:t>
            </a:r>
            <a:r>
              <a:rPr sz="1200" dirty="0">
                <a:latin typeface="Times New Roman"/>
                <a:cs typeface="Times New Roman"/>
              </a:rPr>
              <a:t>к </a:t>
            </a:r>
            <a:r>
              <a:rPr sz="1200" spc="-5" dirty="0">
                <a:latin typeface="Times New Roman"/>
                <a:cs typeface="Times New Roman"/>
              </a:rPr>
              <a:t>данной ситуации, интерес </a:t>
            </a:r>
            <a:r>
              <a:rPr sz="1200" dirty="0">
                <a:latin typeface="Times New Roman"/>
                <a:cs typeface="Times New Roman"/>
              </a:rPr>
              <a:t>к </a:t>
            </a:r>
            <a:r>
              <a:rPr sz="1200" spc="-5" dirty="0">
                <a:latin typeface="Times New Roman"/>
                <a:cs typeface="Times New Roman"/>
              </a:rPr>
              <a:t>оценке экспериментатором его решения.  Больные шизофренией часто безразлично относятся </a:t>
            </a:r>
            <a:r>
              <a:rPr sz="1200" dirty="0">
                <a:latin typeface="Times New Roman"/>
                <a:cs typeface="Times New Roman"/>
              </a:rPr>
              <a:t>к </a:t>
            </a:r>
            <a:r>
              <a:rPr sz="1200" spc="-5" dirty="0">
                <a:latin typeface="Times New Roman"/>
                <a:cs typeface="Times New Roman"/>
              </a:rPr>
              <a:t>патопсихологическому  исследованию, замечания исследующего </a:t>
            </a:r>
            <a:r>
              <a:rPr sz="1200" dirty="0">
                <a:latin typeface="Times New Roman"/>
                <a:cs typeface="Times New Roman"/>
              </a:rPr>
              <a:t>о </a:t>
            </a:r>
            <a:r>
              <a:rPr sz="1200" spc="-5" dirty="0">
                <a:latin typeface="Times New Roman"/>
                <a:cs typeface="Times New Roman"/>
              </a:rPr>
              <a:t>неправильности избранного модуса решения  заданий не влияют на дальнейшую деятельность больного. Эмоциональные расстройства  наряду </a:t>
            </a:r>
            <a:r>
              <a:rPr sz="1200" dirty="0">
                <a:latin typeface="Times New Roman"/>
                <a:cs typeface="Times New Roman"/>
              </a:rPr>
              <a:t>с </a:t>
            </a:r>
            <a:r>
              <a:rPr sz="1200" spc="-5" dirty="0">
                <a:latin typeface="Times New Roman"/>
                <a:cs typeface="Times New Roman"/>
              </a:rPr>
              <a:t>искажением процесса обобщения играют определенную роль </a:t>
            </a:r>
            <a:r>
              <a:rPr sz="1200" dirty="0">
                <a:latin typeface="Times New Roman"/>
                <a:cs typeface="Times New Roman"/>
              </a:rPr>
              <a:t>в </a:t>
            </a:r>
            <a:r>
              <a:rPr sz="1200" spc="-5" dirty="0">
                <a:latin typeface="Times New Roman"/>
                <a:cs typeface="Times New Roman"/>
              </a:rPr>
              <a:t>том, что  ошибочные суждения больных шизофренией </a:t>
            </a:r>
            <a:r>
              <a:rPr sz="1200" dirty="0">
                <a:latin typeface="Times New Roman"/>
                <a:cs typeface="Times New Roman"/>
              </a:rPr>
              <a:t>в </a:t>
            </a:r>
            <a:r>
              <a:rPr sz="1200" spc="-5" dirty="0">
                <a:latin typeface="Times New Roman"/>
                <a:cs typeface="Times New Roman"/>
              </a:rPr>
              <a:t>эксперименте не</a:t>
            </a:r>
            <a:r>
              <a:rPr sz="1200" spc="70" dirty="0">
                <a:latin typeface="Times New Roman"/>
                <a:cs typeface="Times New Roman"/>
              </a:rPr>
              <a:t> </a:t>
            </a:r>
            <a:r>
              <a:rPr sz="1200" spc="-5" dirty="0">
                <a:latin typeface="Times New Roman"/>
                <a:cs typeface="Times New Roman"/>
              </a:rPr>
              <a:t>корригируются.</a:t>
            </a:r>
            <a:endParaRPr sz="1200" dirty="0">
              <a:latin typeface="Times New Roman"/>
              <a:cs typeface="Times New Roman"/>
            </a:endParaRPr>
          </a:p>
          <a:p>
            <a:pPr marL="12700" marR="8255" algn="just">
              <a:lnSpc>
                <a:spcPts val="1380"/>
              </a:lnSpc>
            </a:pPr>
            <a:r>
              <a:rPr sz="1200" dirty="0">
                <a:latin typeface="Times New Roman"/>
                <a:cs typeface="Times New Roman"/>
              </a:rPr>
              <a:t>1.В </a:t>
            </a:r>
            <a:r>
              <a:rPr sz="1200" spc="-5" dirty="0">
                <a:latin typeface="Times New Roman"/>
                <a:cs typeface="Times New Roman"/>
              </a:rPr>
              <a:t>эмоциональной сфере больных шизофренией обращает на себя внимание наличие  амбивалентных элементов </a:t>
            </a:r>
            <a:r>
              <a:rPr sz="1200" dirty="0">
                <a:latin typeface="Times New Roman"/>
                <a:cs typeface="Times New Roman"/>
              </a:rPr>
              <a:t>с </a:t>
            </a:r>
            <a:r>
              <a:rPr sz="1200" spc="-5" dirty="0">
                <a:latin typeface="Times New Roman"/>
                <a:cs typeface="Times New Roman"/>
              </a:rPr>
              <a:t>одновременным проявлением противоположных по  модальности переживаний: любви </a:t>
            </a:r>
            <a:r>
              <a:rPr sz="1200" dirty="0">
                <a:latin typeface="Times New Roman"/>
                <a:cs typeface="Times New Roman"/>
              </a:rPr>
              <a:t>и </a:t>
            </a:r>
            <a:r>
              <a:rPr sz="1200" spc="-5" dirty="0">
                <a:latin typeface="Times New Roman"/>
                <a:cs typeface="Times New Roman"/>
              </a:rPr>
              <a:t>ненависти, безразличия </a:t>
            </a:r>
            <a:r>
              <a:rPr sz="1200" dirty="0">
                <a:latin typeface="Times New Roman"/>
                <a:cs typeface="Times New Roman"/>
              </a:rPr>
              <a:t>и </a:t>
            </a:r>
            <a:r>
              <a:rPr sz="1200" spc="-5" dirty="0">
                <a:latin typeface="Times New Roman"/>
                <a:cs typeface="Times New Roman"/>
              </a:rPr>
              <a:t>заботы, нежности </a:t>
            </a:r>
            <a:r>
              <a:rPr sz="1200" dirty="0">
                <a:latin typeface="Times New Roman"/>
                <a:cs typeface="Times New Roman"/>
              </a:rPr>
              <a:t>и  </a:t>
            </a:r>
            <a:r>
              <a:rPr sz="1200" spc="-5" dirty="0">
                <a:latin typeface="Times New Roman"/>
                <a:cs typeface="Times New Roman"/>
              </a:rPr>
              <a:t>эмоциональной холодности. При наличии выраженных патопсихологических расстройств  отмечается постепенное обеднение, оскудение эмоциональной сферы со</a:t>
            </a:r>
            <a:r>
              <a:rPr sz="1200" spc="90" dirty="0">
                <a:latin typeface="Times New Roman"/>
                <a:cs typeface="Times New Roman"/>
              </a:rPr>
              <a:t> </a:t>
            </a:r>
            <a:r>
              <a:rPr sz="1200" spc="-5" dirty="0">
                <a:latin typeface="Times New Roman"/>
                <a:cs typeface="Times New Roman"/>
              </a:rPr>
              <a:t>своеобразным</a:t>
            </a:r>
            <a:endParaRPr sz="12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375963" y="530397"/>
            <a:ext cx="57331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в</a:t>
            </a:r>
            <a:r>
              <a:rPr sz="1200" spc="-5" dirty="0">
                <a:latin typeface="Times New Roman"/>
                <a:cs typeface="Times New Roman"/>
              </a:rPr>
              <a:t>сему</a:t>
            </a:r>
            <a:endParaRPr sz="1200">
              <a:latin typeface="Times New Roman"/>
              <a:cs typeface="Times New Roman"/>
            </a:endParaRPr>
          </a:p>
        </p:txBody>
      </p:sp>
      <p:sp>
        <p:nvSpPr>
          <p:cNvPr id="5" name="object 5"/>
          <p:cNvSpPr txBox="1"/>
          <p:nvPr/>
        </p:nvSpPr>
        <p:spPr>
          <a:xfrm>
            <a:off x="774700" y="530397"/>
            <a:ext cx="8412637" cy="384080"/>
          </a:xfrm>
          <a:prstGeom prst="rect">
            <a:avLst/>
          </a:prstGeom>
        </p:spPr>
        <p:txBody>
          <a:bodyPr vert="horz" wrap="square" lIns="0" tIns="24765" rIns="0" bIns="0" rtlCol="0">
            <a:spAutoFit/>
          </a:bodyPr>
          <a:lstStyle/>
          <a:p>
            <a:pPr marL="12700" marR="5080">
              <a:lnSpc>
                <a:spcPts val="1380"/>
              </a:lnSpc>
              <a:spcBef>
                <a:spcPts val="195"/>
              </a:spcBef>
              <a:tabLst>
                <a:tab pos="1047115" algn="l"/>
                <a:tab pos="2296795" algn="l"/>
                <a:tab pos="3069590" algn="l"/>
                <a:tab pos="3988435" algn="l"/>
                <a:tab pos="5205730" algn="l"/>
              </a:tabLst>
            </a:pPr>
            <a:r>
              <a:rPr sz="1200" spc="-5" dirty="0">
                <a:latin typeface="Times New Roman"/>
                <a:cs typeface="Times New Roman"/>
              </a:rPr>
              <a:t>уплощением	аффективности.	Больные	становятся	безразличными	ко  происходящему, равнодушными </a:t>
            </a:r>
            <a:r>
              <a:rPr sz="1200" dirty="0">
                <a:latin typeface="Times New Roman"/>
                <a:cs typeface="Times New Roman"/>
              </a:rPr>
              <a:t>к </a:t>
            </a:r>
            <a:r>
              <a:rPr sz="1200" spc="-5" dirty="0">
                <a:latin typeface="Times New Roman"/>
                <a:cs typeface="Times New Roman"/>
              </a:rPr>
              <a:t>чужим бедам, неспособными </a:t>
            </a:r>
            <a:r>
              <a:rPr sz="1200" dirty="0">
                <a:latin typeface="Times New Roman"/>
                <a:cs typeface="Times New Roman"/>
              </a:rPr>
              <a:t>к</a:t>
            </a:r>
            <a:r>
              <a:rPr sz="1200" spc="95" dirty="0">
                <a:latin typeface="Times New Roman"/>
                <a:cs typeface="Times New Roman"/>
              </a:rPr>
              <a:t> </a:t>
            </a:r>
            <a:r>
              <a:rPr sz="1200" spc="-5" dirty="0">
                <a:latin typeface="Times New Roman"/>
                <a:cs typeface="Times New Roman"/>
              </a:rPr>
              <a:t>сопереживанию.</a:t>
            </a:r>
            <a:endParaRPr sz="1200" dirty="0">
              <a:latin typeface="Times New Roman"/>
              <a:cs typeface="Times New Roman"/>
            </a:endParaRPr>
          </a:p>
        </p:txBody>
      </p:sp>
      <p:sp>
        <p:nvSpPr>
          <p:cNvPr id="6" name="object 6"/>
          <p:cNvSpPr txBox="1"/>
          <p:nvPr/>
        </p:nvSpPr>
        <p:spPr>
          <a:xfrm>
            <a:off x="774700" y="901941"/>
            <a:ext cx="9180045" cy="2358979"/>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b="1" spc="-5" dirty="0">
                <a:latin typeface="Times New Roman"/>
                <a:cs typeface="Times New Roman"/>
              </a:rPr>
              <a:t>Нарушения </a:t>
            </a:r>
            <a:r>
              <a:rPr sz="1200" b="1" dirty="0">
                <a:latin typeface="Times New Roman"/>
                <a:cs typeface="Times New Roman"/>
              </a:rPr>
              <a:t>в </a:t>
            </a:r>
            <a:r>
              <a:rPr sz="1200" b="1" spc="-5" dirty="0">
                <a:latin typeface="Times New Roman"/>
                <a:cs typeface="Times New Roman"/>
              </a:rPr>
              <a:t>мотивационной сфере. </a:t>
            </a:r>
            <a:r>
              <a:rPr sz="1200" spc="-5" dirty="0">
                <a:latin typeface="Times New Roman"/>
                <a:cs typeface="Times New Roman"/>
              </a:rPr>
              <a:t>Отмечаются также нарушения </a:t>
            </a:r>
            <a:r>
              <a:rPr sz="1200" dirty="0">
                <a:latin typeface="Times New Roman"/>
                <a:cs typeface="Times New Roman"/>
              </a:rPr>
              <a:t>в  </a:t>
            </a:r>
            <a:r>
              <a:rPr sz="1200" spc="-5" dirty="0">
                <a:latin typeface="Times New Roman"/>
                <a:cs typeface="Times New Roman"/>
              </a:rPr>
              <a:t>мотивационной сфере. Интересы, склонности, ценности больного перестают выполнять  для него побудительную функцию. Поведение не подчиняется значимым для личности  задачам. Нарушения мотивационной сферы неизбежно приводят </a:t>
            </a:r>
            <a:r>
              <a:rPr sz="1200" dirty="0">
                <a:latin typeface="Times New Roman"/>
                <a:cs typeface="Times New Roman"/>
              </a:rPr>
              <a:t>к </a:t>
            </a:r>
            <a:r>
              <a:rPr sz="1200" spc="-5" dirty="0">
                <a:latin typeface="Times New Roman"/>
                <a:cs typeface="Times New Roman"/>
              </a:rPr>
              <a:t>нарушениям  личностного смысла. Личностный смысл </a:t>
            </a:r>
            <a:r>
              <a:rPr sz="1200" dirty="0">
                <a:latin typeface="Times New Roman"/>
                <a:cs typeface="Times New Roman"/>
              </a:rPr>
              <a:t>- </a:t>
            </a:r>
            <a:r>
              <a:rPr sz="1200" spc="-5" dirty="0">
                <a:latin typeface="Times New Roman"/>
                <a:cs typeface="Times New Roman"/>
              </a:rPr>
              <a:t>это то, что </a:t>
            </a:r>
            <a:r>
              <a:rPr sz="1200" dirty="0">
                <a:latin typeface="Times New Roman"/>
                <a:cs typeface="Times New Roman"/>
              </a:rPr>
              <a:t>в </a:t>
            </a:r>
            <a:r>
              <a:rPr sz="1200" spc="-5" dirty="0">
                <a:latin typeface="Times New Roman"/>
                <a:cs typeface="Times New Roman"/>
              </a:rPr>
              <a:t>норме создает пристрастность  человеческого сознания </a:t>
            </a:r>
            <a:r>
              <a:rPr sz="1200" dirty="0">
                <a:latin typeface="Times New Roman"/>
                <a:cs typeface="Times New Roman"/>
              </a:rPr>
              <a:t>и </a:t>
            </a:r>
            <a:r>
              <a:rPr sz="1200" spc="-5" dirty="0">
                <a:latin typeface="Times New Roman"/>
                <a:cs typeface="Times New Roman"/>
              </a:rPr>
              <a:t>придает определенную значимость явлениям, изменяет </a:t>
            </a:r>
            <a:r>
              <a:rPr sz="1200" dirty="0">
                <a:latin typeface="Times New Roman"/>
                <a:cs typeface="Times New Roman"/>
              </a:rPr>
              <a:t>в  </a:t>
            </a:r>
            <a:r>
              <a:rPr sz="1200" spc="-5" dirty="0">
                <a:latin typeface="Times New Roman"/>
                <a:cs typeface="Times New Roman"/>
              </a:rPr>
              <a:t>восприятии человека сущность, значение этих явлений. Выбор значимых для человека  признаков, предметов </a:t>
            </a:r>
            <a:r>
              <a:rPr sz="1200" dirty="0">
                <a:latin typeface="Times New Roman"/>
                <a:cs typeface="Times New Roman"/>
              </a:rPr>
              <a:t>и </a:t>
            </a:r>
            <a:r>
              <a:rPr sz="1200" spc="-5" dirty="0">
                <a:latin typeface="Times New Roman"/>
                <a:cs typeface="Times New Roman"/>
              </a:rPr>
              <a:t>явлений, т. е. селективность информации, определяется  личностным смыслом, который эти предметы или явления приобретают для индивида. </a:t>
            </a:r>
            <a:r>
              <a:rPr sz="1200" dirty="0">
                <a:latin typeface="Times New Roman"/>
                <a:cs typeface="Times New Roman"/>
              </a:rPr>
              <a:t>У  </a:t>
            </a:r>
            <a:r>
              <a:rPr sz="1200" spc="-5" dirty="0">
                <a:latin typeface="Times New Roman"/>
                <a:cs typeface="Times New Roman"/>
              </a:rPr>
              <a:t>больных шизофренией личностный смысл предметов </a:t>
            </a:r>
            <a:r>
              <a:rPr sz="1200" dirty="0">
                <a:latin typeface="Times New Roman"/>
                <a:cs typeface="Times New Roman"/>
              </a:rPr>
              <a:t>и </a:t>
            </a:r>
            <a:r>
              <a:rPr sz="1200" spc="-5" dirty="0">
                <a:latin typeface="Times New Roman"/>
                <a:cs typeface="Times New Roman"/>
              </a:rPr>
              <a:t>явлений часто не совпадает </a:t>
            </a:r>
            <a:r>
              <a:rPr sz="1200" dirty="0">
                <a:latin typeface="Times New Roman"/>
                <a:cs typeface="Times New Roman"/>
              </a:rPr>
              <a:t>с  </a:t>
            </a:r>
            <a:r>
              <a:rPr sz="1200" spc="-5" dirty="0">
                <a:latin typeface="Times New Roman"/>
                <a:cs typeface="Times New Roman"/>
              </a:rPr>
              <a:t>общепринятыми </a:t>
            </a:r>
            <a:r>
              <a:rPr sz="1200" dirty="0">
                <a:latin typeface="Times New Roman"/>
                <a:cs typeface="Times New Roman"/>
              </a:rPr>
              <a:t>и </a:t>
            </a:r>
            <a:r>
              <a:rPr sz="1200" spc="-5" dirty="0">
                <a:latin typeface="Times New Roman"/>
                <a:cs typeface="Times New Roman"/>
              </a:rPr>
              <a:t>обусловленными реальной ситуацией знаниями человека </a:t>
            </a:r>
            <a:r>
              <a:rPr sz="1200" dirty="0">
                <a:latin typeface="Times New Roman"/>
                <a:cs typeface="Times New Roman"/>
              </a:rPr>
              <a:t>о</a:t>
            </a:r>
            <a:r>
              <a:rPr sz="1200" spc="80" dirty="0">
                <a:latin typeface="Times New Roman"/>
                <a:cs typeface="Times New Roman"/>
              </a:rPr>
              <a:t> </a:t>
            </a:r>
            <a:r>
              <a:rPr sz="1200" spc="-5" dirty="0">
                <a:latin typeface="Times New Roman"/>
                <a:cs typeface="Times New Roman"/>
              </a:rPr>
              <a:t>них.</a:t>
            </a:r>
            <a:endParaRPr sz="1200" dirty="0">
              <a:latin typeface="Times New Roman"/>
              <a:cs typeface="Times New Roman"/>
            </a:endParaRPr>
          </a:p>
          <a:p>
            <a:pPr marL="12700" marR="6350" indent="449580" algn="just">
              <a:lnSpc>
                <a:spcPts val="1380"/>
              </a:lnSpc>
            </a:pPr>
            <a:r>
              <a:rPr sz="1200" b="1" spc="-5" dirty="0" err="1" smtClean="0">
                <a:latin typeface="Times New Roman"/>
                <a:cs typeface="Times New Roman"/>
              </a:rPr>
              <a:t>Нарушения</a:t>
            </a:r>
            <a:r>
              <a:rPr sz="1200" b="1" spc="-5" dirty="0" smtClean="0">
                <a:latin typeface="Times New Roman"/>
                <a:cs typeface="Times New Roman"/>
              </a:rPr>
              <a:t> </a:t>
            </a:r>
            <a:r>
              <a:rPr sz="1200" b="1" spc="-5" dirty="0">
                <a:latin typeface="Times New Roman"/>
                <a:cs typeface="Times New Roman"/>
              </a:rPr>
              <a:t>мотивационно-потребностной сферы. </a:t>
            </a:r>
            <a:r>
              <a:rPr sz="1200" spc="-5" dirty="0">
                <a:latin typeface="Times New Roman"/>
                <a:cs typeface="Times New Roman"/>
              </a:rPr>
              <a:t>Мотивационно-потребностная  сфера при шизофреническом патопсихологическом симптомокомплексе характеризуется  нарушением структуры </a:t>
            </a:r>
            <a:r>
              <a:rPr sz="1200" dirty="0">
                <a:latin typeface="Times New Roman"/>
                <a:cs typeface="Times New Roman"/>
              </a:rPr>
              <a:t>и </a:t>
            </a:r>
            <a:r>
              <a:rPr sz="1200" spc="-5" dirty="0">
                <a:latin typeface="Times New Roman"/>
                <a:cs typeface="Times New Roman"/>
              </a:rPr>
              <a:t>иерархии потребностей, часто проявляется </a:t>
            </a:r>
            <a:r>
              <a:rPr sz="1200" dirty="0">
                <a:latin typeface="Times New Roman"/>
                <a:cs typeface="Times New Roman"/>
              </a:rPr>
              <a:t>в </a:t>
            </a:r>
            <a:r>
              <a:rPr sz="1200" spc="-5" dirty="0">
                <a:latin typeface="Times New Roman"/>
                <a:cs typeface="Times New Roman"/>
              </a:rPr>
              <a:t>виде  сосуществования гомеостатических </a:t>
            </a:r>
            <a:r>
              <a:rPr sz="1200" dirty="0">
                <a:latin typeface="Times New Roman"/>
                <a:cs typeface="Times New Roman"/>
              </a:rPr>
              <a:t>и </a:t>
            </a:r>
            <a:r>
              <a:rPr sz="1200" spc="-5" dirty="0">
                <a:latin typeface="Times New Roman"/>
                <a:cs typeface="Times New Roman"/>
              </a:rPr>
              <a:t>отдельных высших потребностей (познавательных,  эстетических) при ослаблении потребности </a:t>
            </a:r>
            <a:r>
              <a:rPr sz="1200" dirty="0">
                <a:latin typeface="Times New Roman"/>
                <a:cs typeface="Times New Roman"/>
              </a:rPr>
              <a:t>в </a:t>
            </a:r>
            <a:r>
              <a:rPr sz="1200" spc="-5" dirty="0">
                <a:latin typeface="Times New Roman"/>
                <a:cs typeface="Times New Roman"/>
              </a:rPr>
              <a:t>безопасности, самопроявлении </a:t>
            </a:r>
            <a:r>
              <a:rPr sz="1200" dirty="0">
                <a:latin typeface="Times New Roman"/>
                <a:cs typeface="Times New Roman"/>
              </a:rPr>
              <a:t>и </a:t>
            </a:r>
            <a:r>
              <a:rPr sz="1200" spc="-5" dirty="0">
                <a:latin typeface="Times New Roman"/>
                <a:cs typeface="Times New Roman"/>
              </a:rPr>
              <a:t>т.д.  Отмечается также нарушение побудительной </a:t>
            </a:r>
            <a:r>
              <a:rPr sz="1200" dirty="0">
                <a:latin typeface="Times New Roman"/>
                <a:cs typeface="Times New Roman"/>
              </a:rPr>
              <a:t>и </a:t>
            </a:r>
            <a:r>
              <a:rPr sz="1200" spc="-5" dirty="0">
                <a:latin typeface="Times New Roman"/>
                <a:cs typeface="Times New Roman"/>
              </a:rPr>
              <a:t>смыслообразующей функции мотивов.  Характерными становятся ослабление побудительной функций мотивов,  парадоксальность мотивации, что выражается </a:t>
            </a:r>
            <a:r>
              <a:rPr sz="1200" dirty="0">
                <a:latin typeface="Times New Roman"/>
                <a:cs typeface="Times New Roman"/>
              </a:rPr>
              <a:t>в </a:t>
            </a:r>
            <a:r>
              <a:rPr sz="1200" spc="-5" dirty="0">
                <a:latin typeface="Times New Roman"/>
                <a:cs typeface="Times New Roman"/>
              </a:rPr>
              <a:t>сосуществовании нескольких  взаимоисключающих мотивов, искажении целеполагания </a:t>
            </a:r>
            <a:r>
              <a:rPr sz="1200" dirty="0">
                <a:latin typeface="Times New Roman"/>
                <a:cs typeface="Times New Roman"/>
              </a:rPr>
              <a:t>и</a:t>
            </a:r>
            <a:r>
              <a:rPr sz="1200" spc="55" dirty="0">
                <a:latin typeface="Times New Roman"/>
                <a:cs typeface="Times New Roman"/>
              </a:rPr>
              <a:t> </a:t>
            </a:r>
            <a:r>
              <a:rPr sz="1200" spc="-5" dirty="0">
                <a:latin typeface="Times New Roman"/>
                <a:cs typeface="Times New Roman"/>
              </a:rPr>
              <a:t>целедостижения.</a:t>
            </a:r>
            <a:endParaRPr sz="1200" dirty="0">
              <a:latin typeface="Times New Roman"/>
              <a:cs typeface="Times New Roman"/>
            </a:endParaRPr>
          </a:p>
        </p:txBody>
      </p:sp>
      <p:sp>
        <p:nvSpPr>
          <p:cNvPr id="7" name="object 7"/>
          <p:cNvSpPr txBox="1"/>
          <p:nvPr/>
        </p:nvSpPr>
        <p:spPr>
          <a:xfrm>
            <a:off x="774700" y="3502740"/>
            <a:ext cx="9175553" cy="2004896"/>
          </a:xfrm>
          <a:prstGeom prst="rect">
            <a:avLst/>
          </a:prstGeom>
        </p:spPr>
        <p:txBody>
          <a:bodyPr vert="horz" wrap="square" lIns="0" tIns="24765" rIns="0" bIns="0" rtlCol="0">
            <a:spAutoFit/>
          </a:bodyPr>
          <a:lstStyle/>
          <a:p>
            <a:pPr marL="12700" marR="5080" algn="just">
              <a:lnSpc>
                <a:spcPts val="1380"/>
              </a:lnSpc>
              <a:spcBef>
                <a:spcPts val="195"/>
              </a:spcBef>
            </a:pPr>
            <a:r>
              <a:rPr sz="1200" dirty="0">
                <a:latin typeface="Times New Roman"/>
                <a:cs typeface="Times New Roman"/>
              </a:rPr>
              <a:t>В </a:t>
            </a:r>
            <a:r>
              <a:rPr sz="1200" spc="-5" dirty="0">
                <a:latin typeface="Times New Roman"/>
                <a:cs typeface="Times New Roman"/>
              </a:rPr>
              <a:t>беседе можно отметить снижение заинтересованности </a:t>
            </a:r>
            <a:r>
              <a:rPr sz="1200" dirty="0">
                <a:latin typeface="Times New Roman"/>
                <a:cs typeface="Times New Roman"/>
              </a:rPr>
              <a:t>в </a:t>
            </a:r>
            <a:r>
              <a:rPr sz="1200" spc="-5" dirty="0">
                <a:latin typeface="Times New Roman"/>
                <a:cs typeface="Times New Roman"/>
              </a:rPr>
              <a:t>контакте, </a:t>
            </a:r>
            <a:r>
              <a:rPr sz="1200" dirty="0">
                <a:latin typeface="Times New Roman"/>
                <a:cs typeface="Times New Roman"/>
              </a:rPr>
              <a:t>в </a:t>
            </a:r>
            <a:r>
              <a:rPr sz="1200" spc="-5" dirty="0">
                <a:latin typeface="Times New Roman"/>
                <a:cs typeface="Times New Roman"/>
              </a:rPr>
              <a:t>обсуждении  эмоционально значимых тем, </a:t>
            </a:r>
            <a:r>
              <a:rPr sz="1200" dirty="0">
                <a:latin typeface="Times New Roman"/>
                <a:cs typeface="Times New Roman"/>
              </a:rPr>
              <a:t>в </a:t>
            </a:r>
            <a:r>
              <a:rPr sz="1200" spc="-5" dirty="0">
                <a:latin typeface="Times New Roman"/>
                <a:cs typeface="Times New Roman"/>
              </a:rPr>
              <a:t>ряде случаев </a:t>
            </a:r>
            <a:r>
              <a:rPr sz="1200" dirty="0">
                <a:latin typeface="Times New Roman"/>
                <a:cs typeface="Times New Roman"/>
              </a:rPr>
              <a:t>- </a:t>
            </a:r>
            <a:r>
              <a:rPr sz="1200" spc="-5" dirty="0">
                <a:latin typeface="Times New Roman"/>
                <a:cs typeface="Times New Roman"/>
              </a:rPr>
              <a:t>неадекватную направленность интереса  (сосредоточенность на обсуждении психопатологической продукции). Наблюдаются  ослабление </a:t>
            </a:r>
            <a:r>
              <a:rPr sz="1200" dirty="0">
                <a:latin typeface="Times New Roman"/>
                <a:cs typeface="Times New Roman"/>
              </a:rPr>
              <a:t>и </a:t>
            </a:r>
            <a:r>
              <a:rPr sz="1200" spc="-5" dirty="0">
                <a:latin typeface="Times New Roman"/>
                <a:cs typeface="Times New Roman"/>
              </a:rPr>
              <a:t>парадоксальность мимического сопровождения, характерные речевые  нарушения. При экспериментальном исследовании преобладающим является формальное  участие </a:t>
            </a:r>
            <a:r>
              <a:rPr sz="1200" dirty="0">
                <a:latin typeface="Times New Roman"/>
                <a:cs typeface="Times New Roman"/>
              </a:rPr>
              <a:t>в </a:t>
            </a:r>
            <a:r>
              <a:rPr sz="1200" spc="-5" dirty="0">
                <a:latin typeface="Times New Roman"/>
                <a:cs typeface="Times New Roman"/>
              </a:rPr>
              <a:t>эксперименте, часто отмечается снижение интереса </a:t>
            </a:r>
            <a:r>
              <a:rPr sz="1200" dirty="0">
                <a:latin typeface="Times New Roman"/>
                <a:cs typeface="Times New Roman"/>
              </a:rPr>
              <a:t>к </a:t>
            </a:r>
            <a:r>
              <a:rPr sz="1200" spc="-5" dirty="0">
                <a:latin typeface="Times New Roman"/>
                <a:cs typeface="Times New Roman"/>
              </a:rPr>
              <a:t>его целям, процессу </a:t>
            </a:r>
            <a:r>
              <a:rPr sz="1200" dirty="0">
                <a:latin typeface="Times New Roman"/>
                <a:cs typeface="Times New Roman"/>
              </a:rPr>
              <a:t>и  </a:t>
            </a:r>
            <a:r>
              <a:rPr sz="1200" spc="-5" dirty="0">
                <a:latin typeface="Times New Roman"/>
                <a:cs typeface="Times New Roman"/>
              </a:rPr>
              <a:t>результатам, ослаблена реакция на критику. Исследуемые пациенты не задают вопросов,  не ищут оценки </a:t>
            </a:r>
            <a:r>
              <a:rPr sz="1200" dirty="0">
                <a:latin typeface="Times New Roman"/>
                <a:cs typeface="Times New Roman"/>
              </a:rPr>
              <a:t>и </a:t>
            </a:r>
            <a:r>
              <a:rPr sz="1200" spc="-5" dirty="0">
                <a:latin typeface="Times New Roman"/>
                <a:cs typeface="Times New Roman"/>
              </a:rPr>
              <a:t>одобрения, не следят за реакцией экспериментатора, легко нарушают  инструкцию, отказываются </a:t>
            </a:r>
            <a:r>
              <a:rPr sz="1200" dirty="0">
                <a:latin typeface="Times New Roman"/>
                <a:cs typeface="Times New Roman"/>
              </a:rPr>
              <a:t>от </a:t>
            </a:r>
            <a:r>
              <a:rPr sz="1200" spc="-5" dirty="0">
                <a:latin typeface="Times New Roman"/>
                <a:cs typeface="Times New Roman"/>
              </a:rPr>
              <a:t>выполнения заданий. Отказ при этом, как правило, не  насыщен аффективно, </a:t>
            </a:r>
            <a:r>
              <a:rPr sz="1200" dirty="0">
                <a:latin typeface="Times New Roman"/>
                <a:cs typeface="Times New Roman"/>
              </a:rPr>
              <a:t>в </a:t>
            </a:r>
            <a:r>
              <a:rPr sz="1200" spc="-5" dirty="0">
                <a:latin typeface="Times New Roman"/>
                <a:cs typeface="Times New Roman"/>
              </a:rPr>
              <a:t>ряде случаев его можно преодолеть достаточно легко, хотя </a:t>
            </a:r>
            <a:r>
              <a:rPr sz="1200" dirty="0">
                <a:latin typeface="Times New Roman"/>
                <a:cs typeface="Times New Roman"/>
              </a:rPr>
              <a:t>и  </a:t>
            </a:r>
            <a:r>
              <a:rPr sz="1200" spc="-5" dirty="0">
                <a:latin typeface="Times New Roman"/>
                <a:cs typeface="Times New Roman"/>
              </a:rPr>
              <a:t>ненадолго. </a:t>
            </a:r>
            <a:r>
              <a:rPr sz="1200" dirty="0">
                <a:latin typeface="Times New Roman"/>
                <a:cs typeface="Times New Roman"/>
              </a:rPr>
              <a:t>В </a:t>
            </a:r>
            <a:r>
              <a:rPr sz="1200" spc="-5" dirty="0">
                <a:latin typeface="Times New Roman"/>
                <a:cs typeface="Times New Roman"/>
              </a:rPr>
              <a:t>связи </a:t>
            </a:r>
            <a:r>
              <a:rPr sz="1200" dirty="0">
                <a:latin typeface="Times New Roman"/>
                <a:cs typeface="Times New Roman"/>
              </a:rPr>
              <a:t>с </a:t>
            </a:r>
            <a:r>
              <a:rPr sz="1200" spc="-5" dirty="0">
                <a:latin typeface="Times New Roman"/>
                <a:cs typeface="Times New Roman"/>
              </a:rPr>
              <a:t>нарушением критичности помощь экспериментатора больным  используется мало или отвергается. Темп работы испытуемого </a:t>
            </a:r>
            <a:r>
              <a:rPr sz="1200" dirty="0">
                <a:latin typeface="Times New Roman"/>
                <a:cs typeface="Times New Roman"/>
              </a:rPr>
              <a:t>в </a:t>
            </a:r>
            <a:r>
              <a:rPr sz="1200" spc="-5" dirty="0">
                <a:latin typeface="Times New Roman"/>
                <a:cs typeface="Times New Roman"/>
              </a:rPr>
              <a:t>эксперименте может  быть повышен. Часты указания на субъективную истощаемость. Возможна фиксация  внимания пациента на случайных, хаотично </a:t>
            </a:r>
            <a:r>
              <a:rPr sz="1200" dirty="0">
                <a:latin typeface="Times New Roman"/>
                <a:cs typeface="Times New Roman"/>
              </a:rPr>
              <a:t>и </a:t>
            </a:r>
            <a:r>
              <a:rPr sz="1200" spc="-5" dirty="0">
                <a:latin typeface="Times New Roman"/>
                <a:cs typeface="Times New Roman"/>
              </a:rPr>
              <a:t>причудливо выхваченных из общего  контекста деталях стимульного</a:t>
            </a:r>
            <a:r>
              <a:rPr sz="1200" spc="20" dirty="0">
                <a:latin typeface="Times New Roman"/>
                <a:cs typeface="Times New Roman"/>
              </a:rPr>
              <a:t> </a:t>
            </a:r>
            <a:r>
              <a:rPr sz="1200" spc="-5" dirty="0">
                <a:latin typeface="Times New Roman"/>
                <a:cs typeface="Times New Roman"/>
              </a:rPr>
              <a:t>материала.</a:t>
            </a:r>
            <a:endParaRPr sz="1200" dirty="0">
              <a:latin typeface="Times New Roman"/>
              <a:cs typeface="Times New Roman"/>
            </a:endParaRPr>
          </a:p>
          <a:p>
            <a:pPr marL="461645">
              <a:lnSpc>
                <a:spcPts val="1345"/>
              </a:lnSpc>
            </a:pPr>
            <a:r>
              <a:rPr sz="1200" b="1" spc="-5" dirty="0">
                <a:latin typeface="Times New Roman"/>
                <a:cs typeface="Times New Roman"/>
              </a:rPr>
              <a:t>Заключение</a:t>
            </a:r>
            <a:endParaRPr sz="1200" dirty="0">
              <a:latin typeface="Times New Roman"/>
              <a:cs typeface="Times New Roman"/>
            </a:endParaRPr>
          </a:p>
        </p:txBody>
      </p:sp>
      <p:sp>
        <p:nvSpPr>
          <p:cNvPr id="8" name="object 8"/>
          <p:cNvSpPr txBox="1"/>
          <p:nvPr/>
        </p:nvSpPr>
        <p:spPr>
          <a:xfrm>
            <a:off x="774700" y="5484303"/>
            <a:ext cx="9175553" cy="1281761"/>
          </a:xfrm>
          <a:prstGeom prst="rect">
            <a:avLst/>
          </a:prstGeom>
        </p:spPr>
        <p:txBody>
          <a:bodyPr vert="horz" wrap="square" lIns="0" tIns="24765" rIns="0" bIns="0" rtlCol="0">
            <a:spAutoFit/>
          </a:bodyPr>
          <a:lstStyle/>
          <a:p>
            <a:pPr marL="12700" marR="5715" indent="449580" algn="just">
              <a:lnSpc>
                <a:spcPts val="1380"/>
              </a:lnSpc>
              <a:spcBef>
                <a:spcPts val="195"/>
              </a:spcBef>
            </a:pPr>
            <a:r>
              <a:rPr sz="1200" spc="-5" dirty="0">
                <a:latin typeface="Times New Roman"/>
                <a:cs typeface="Times New Roman"/>
              </a:rPr>
              <a:t>Для шизофренического симптомокомплекса наиболее патогномоничными  являются симптомы распада мыслительных процессов, диссоциации личностно-  мотивационной </a:t>
            </a:r>
            <a:r>
              <a:rPr sz="1200" dirty="0">
                <a:latin typeface="Times New Roman"/>
                <a:cs typeface="Times New Roman"/>
              </a:rPr>
              <a:t>и </a:t>
            </a:r>
            <a:r>
              <a:rPr sz="1200" spc="-5" dirty="0">
                <a:latin typeface="Times New Roman"/>
                <a:cs typeface="Times New Roman"/>
              </a:rPr>
              <a:t>операционно-процессуальной сфер мышления, что проявляется </a:t>
            </a:r>
            <a:r>
              <a:rPr sz="1200" dirty="0">
                <a:latin typeface="Times New Roman"/>
                <a:cs typeface="Times New Roman"/>
              </a:rPr>
              <a:t>в  </a:t>
            </a:r>
            <a:r>
              <a:rPr sz="1200" spc="-5" dirty="0">
                <a:latin typeface="Times New Roman"/>
                <a:cs typeface="Times New Roman"/>
              </a:rPr>
              <a:t>нецеленаправленности мыслительной деятельности, эмоционально-выхолощенном  резонерстве, ригидном схематизме, символике, искажении процесса обобщения </a:t>
            </a:r>
            <a:r>
              <a:rPr sz="1200" dirty="0">
                <a:latin typeface="Times New Roman"/>
                <a:cs typeface="Times New Roman"/>
              </a:rPr>
              <a:t>с  </a:t>
            </a:r>
            <a:r>
              <a:rPr sz="1200" spc="-5" dirty="0">
                <a:latin typeface="Times New Roman"/>
                <a:cs typeface="Times New Roman"/>
              </a:rPr>
              <a:t>разноплановым подходом </a:t>
            </a:r>
            <a:r>
              <a:rPr sz="1200" dirty="0">
                <a:latin typeface="Times New Roman"/>
                <a:cs typeface="Times New Roman"/>
              </a:rPr>
              <a:t>к </a:t>
            </a:r>
            <a:r>
              <a:rPr sz="1200" spc="-5" dirty="0">
                <a:latin typeface="Times New Roman"/>
                <a:cs typeface="Times New Roman"/>
              </a:rPr>
              <a:t>выделению ведущих признаков, </a:t>
            </a:r>
            <a:r>
              <a:rPr sz="1200" dirty="0">
                <a:latin typeface="Times New Roman"/>
                <a:cs typeface="Times New Roman"/>
              </a:rPr>
              <a:t>в </a:t>
            </a:r>
            <a:r>
              <a:rPr sz="1200" spc="-5" dirty="0">
                <a:latin typeface="Times New Roman"/>
                <a:cs typeface="Times New Roman"/>
              </a:rPr>
              <a:t>актуализации латентных  признаков предметов </a:t>
            </a:r>
            <a:r>
              <a:rPr sz="1200" dirty="0">
                <a:latin typeface="Times New Roman"/>
                <a:cs typeface="Times New Roman"/>
              </a:rPr>
              <a:t>и </a:t>
            </a:r>
            <a:r>
              <a:rPr sz="1200" spc="-5" dirty="0">
                <a:latin typeface="Times New Roman"/>
                <a:cs typeface="Times New Roman"/>
              </a:rPr>
              <a:t>явлений, </a:t>
            </a:r>
            <a:r>
              <a:rPr sz="1200" dirty="0">
                <a:latin typeface="Times New Roman"/>
                <a:cs typeface="Times New Roman"/>
              </a:rPr>
              <a:t>в </a:t>
            </a:r>
            <a:r>
              <a:rPr sz="1200" spc="-5" dirty="0">
                <a:latin typeface="Times New Roman"/>
                <a:cs typeface="Times New Roman"/>
              </a:rPr>
              <a:t>феномене патологического полисемантизма </a:t>
            </a:r>
            <a:r>
              <a:rPr sz="1200" dirty="0">
                <a:latin typeface="Times New Roman"/>
                <a:cs typeface="Times New Roman"/>
              </a:rPr>
              <a:t>и </a:t>
            </a:r>
            <a:r>
              <a:rPr sz="1200" spc="-5" dirty="0">
                <a:latin typeface="Times New Roman"/>
                <a:cs typeface="Times New Roman"/>
              </a:rPr>
              <a:t>т.</a:t>
            </a:r>
            <a:r>
              <a:rPr sz="1200" spc="85" dirty="0">
                <a:latin typeface="Times New Roman"/>
                <a:cs typeface="Times New Roman"/>
              </a:rPr>
              <a:t> </a:t>
            </a:r>
            <a:r>
              <a:rPr sz="1200" spc="-5" dirty="0">
                <a:latin typeface="Times New Roman"/>
                <a:cs typeface="Times New Roman"/>
              </a:rPr>
              <a:t>д.</a:t>
            </a:r>
            <a:endParaRPr sz="1200" dirty="0">
              <a:latin typeface="Times New Roman"/>
              <a:cs typeface="Times New Roman"/>
            </a:endParaRPr>
          </a:p>
          <a:p>
            <a:pPr marL="12700" marR="5080" indent="449580" algn="just">
              <a:lnSpc>
                <a:spcPts val="1380"/>
              </a:lnSpc>
            </a:pPr>
            <a:r>
              <a:rPr sz="1200" dirty="0">
                <a:latin typeface="Times New Roman"/>
                <a:cs typeface="Times New Roman"/>
              </a:rPr>
              <a:t>К </a:t>
            </a:r>
            <a:r>
              <a:rPr sz="1200" spc="-5" dirty="0">
                <a:latin typeface="Times New Roman"/>
                <a:cs typeface="Times New Roman"/>
              </a:rPr>
              <a:t>видам нозологических </a:t>
            </a:r>
            <a:r>
              <a:rPr sz="1200" dirty="0">
                <a:latin typeface="Times New Roman"/>
                <a:cs typeface="Times New Roman"/>
              </a:rPr>
              <a:t>форм, </a:t>
            </a:r>
            <a:r>
              <a:rPr sz="1200" spc="-5" dirty="0">
                <a:latin typeface="Times New Roman"/>
                <a:cs typeface="Times New Roman"/>
              </a:rPr>
              <a:t>при которых встречается данный  патопсихологический симптомокомплекс, относятся: шизофрения, шизоаффективное  расстройство, шизотипическое расстройство, шизоидное расстройство</a:t>
            </a:r>
            <a:r>
              <a:rPr sz="1200" spc="85" dirty="0">
                <a:latin typeface="Times New Roman"/>
                <a:cs typeface="Times New Roman"/>
              </a:rPr>
              <a:t> </a:t>
            </a:r>
            <a:r>
              <a:rPr sz="1200" spc="-5" dirty="0" err="1">
                <a:latin typeface="Times New Roman"/>
                <a:cs typeface="Times New Roman"/>
              </a:rPr>
              <a:t>личности</a:t>
            </a:r>
            <a:r>
              <a:rPr sz="1200" spc="-5" dirty="0" smtClean="0">
                <a:latin typeface="Times New Roman"/>
                <a:cs typeface="Times New Roman"/>
              </a:rPr>
              <a:t>.</a:t>
            </a:r>
            <a:endParaRPr sz="12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17500" y="577850"/>
            <a:ext cx="10058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ипы шизофрении:</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Параноидный тип. При этом типе шизофрении преобладают бред и слуховые галлюцинации, связанные с одной темой, особенно с темой величия и преследования.</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Дезорганизованный тип. Шизофрения, характеризующаяся непоследовательностью, очень беспорядочным поведением, странным мышлением и уплощенными или неуместными эмоциями.</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Кататонический</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тип. Шизофрению этого типа отличает ступор, неподвижность, отсутствие реагирования, застывание в позе,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мутизм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иногда возбужденное, бесцельное поведение.</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Недифференцированный тип. Шизофрения, при которой присутствуют явные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психотические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симптомы, но нет специфических черт шизофрении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кататонического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дезорганизованного или параноидного типа.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241300" y="2635250"/>
            <a:ext cx="101473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Поздний возраст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накладывает отпечаток как на формирование клинической картины, так и на предпочтительность различных клинических синдромов. Клинические наблюдения показывают, что не только так называемый инволюционный период (50—60 лет), во время которого появляются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манифестные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психотические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состояния, может быть критическим. Таким же критическим периодом бывает и возраст от 70 до 80 лет. Как правило, шизофрения в старости возникает не впервые, а лишь в качестве обострения прежнего вяло протекающего процесса.</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Шизофрения, встречающаяся в позднем возрасте, относится преимущественно к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шумообразным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формам. Наиболее часты бредовые и аффективно-бредовые приступы. Другие частые проявления поздней шизофрении — галлюцинаторные расстройства (вербальный и зрительный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галлюциноз</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распознавании шизофрении позднего возраста большое значение имеет изучение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доманифестного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периода, который может длиться десятилетиями. В этом периоде встречаются редуцированные,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субклинические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приступы (аффективные,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сверхценные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паранойяльные расстройства) с последующими личностными изменениями. Шизофрения в позднем возрасте может проявляться и повторными аффективными приступами. Клинико-эпидемиологические исследования показали, что существует большая группа больных с так называемой амбулаторной шизофренией.</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правило, такие больные долго не госпитализируются или не нуждаются в госпитализации вообще. Клиническая картина обычно складывается из аффективных расстройств и тенденции к образованию паранойяльных расстройств, а негативные симптомы склонны к компенсации.</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История развития учения о поздней шизофрении была подробно проанализирована в работах Э. Я.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Штернберга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(1969, 1972, 1983). Важную роль в развитии соответствующих представлений сыграл M.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Bleuler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(1943), который ввел понятие «поздняя шизофрения» и определил критерии ее диагностики. </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Согласно M.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Bleuler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 поздней шизофрении относятся психозы, возникающие впервые после 40 лет и имеющие клиническое сходство с шизофренией более ранних возрастных периодов. Несмотря на обусловленные возрастом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симптоматологические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особенности 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атипичность</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клинической картины поздних шизофренических психозов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Klages</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 1961;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Berner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 1973;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Ciompi</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Muller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1976], приверженцами точки зрения M.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Blueler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были многие исследователи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Gabriel</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1978;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Huber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Gross</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Schuttler</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 1979]. </a:t>
            </a:r>
            <a:endParaRPr kumimoji="0" lang="ru-RU" sz="7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Детальное изучение клинической картины и течения поздней шизофрении во всем диапазоне ее проявлений было проведено в Институте психиатрии АМН СССР сотрудниками Э. Я.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Штернберга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Важной методологической стороной исследования явилось использование сравнительно-возрастного подхода, при котором изучение клинических особенностей поздних шизофренических психозов проводилось в сопоставлении с шизофренией, манифестировавшей в более ранние возрастные периоды.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74700" y="349250"/>
            <a:ext cx="9199901" cy="1436291"/>
          </a:xfrm>
          <a:prstGeom prst="rect">
            <a:avLst/>
          </a:prstGeom>
        </p:spPr>
        <p:txBody>
          <a:bodyPr vert="horz" wrap="square" lIns="0" tIns="12700" rIns="0" bIns="0" rtlCol="0">
            <a:spAutoFit/>
          </a:bodyPr>
          <a:lstStyle/>
          <a:p>
            <a:pPr marL="12700">
              <a:lnSpc>
                <a:spcPct val="100000"/>
              </a:lnSpc>
              <a:spcBef>
                <a:spcPts val="100"/>
              </a:spcBef>
            </a:pPr>
            <a:endParaRPr sz="1100" dirty="0">
              <a:latin typeface="Calibri"/>
              <a:cs typeface="Calibri"/>
            </a:endParaRPr>
          </a:p>
          <a:p>
            <a:pPr>
              <a:lnSpc>
                <a:spcPct val="100000"/>
              </a:lnSpc>
              <a:spcBef>
                <a:spcPts val="10"/>
              </a:spcBef>
            </a:pPr>
            <a:endParaRPr sz="1150" dirty="0">
              <a:latin typeface="Calibri"/>
              <a:cs typeface="Calibri"/>
            </a:endParaRPr>
          </a:p>
          <a:p>
            <a:pPr marL="12700" marR="5715" indent="449580" algn="just">
              <a:lnSpc>
                <a:spcPts val="1380"/>
              </a:lnSpc>
            </a:pPr>
            <a:r>
              <a:rPr sz="1200" dirty="0" smtClean="0">
                <a:latin typeface="Times New Roman"/>
                <a:cs typeface="Times New Roman"/>
              </a:rPr>
              <a:t>В </a:t>
            </a:r>
            <a:r>
              <a:rPr sz="1200" spc="-5" dirty="0">
                <a:latin typeface="Times New Roman"/>
                <a:cs typeface="Times New Roman"/>
              </a:rPr>
              <a:t>этих исследованиях было установлено, что систематика шизофрении, основанная  на выделении основных </a:t>
            </a:r>
            <a:r>
              <a:rPr sz="1200" dirty="0">
                <a:latin typeface="Times New Roman"/>
                <a:cs typeface="Times New Roman"/>
              </a:rPr>
              <a:t>форм </a:t>
            </a:r>
            <a:r>
              <a:rPr sz="1200" spc="-5" dirty="0">
                <a:latin typeface="Times New Roman"/>
                <a:cs typeface="Times New Roman"/>
              </a:rPr>
              <a:t>течения, является адекватной </a:t>
            </a:r>
            <a:r>
              <a:rPr sz="1200" dirty="0">
                <a:latin typeface="Times New Roman"/>
                <a:cs typeface="Times New Roman"/>
              </a:rPr>
              <a:t>и </a:t>
            </a:r>
            <a:r>
              <a:rPr sz="1200" spc="-5" dirty="0">
                <a:latin typeface="Times New Roman"/>
                <a:cs typeface="Times New Roman"/>
              </a:rPr>
              <a:t>для поздней шизофрении.  Вместе </a:t>
            </a:r>
            <a:r>
              <a:rPr sz="1200" dirty="0">
                <a:latin typeface="Times New Roman"/>
                <a:cs typeface="Times New Roman"/>
              </a:rPr>
              <a:t>с </a:t>
            </a:r>
            <a:r>
              <a:rPr sz="1200" spc="-5" dirty="0">
                <a:latin typeface="Times New Roman"/>
                <a:cs typeface="Times New Roman"/>
              </a:rPr>
              <a:t>тем отмечались существенные особенности формообразования, отражающие  влияние позднего возраста на течение шизофрении. Установлено, что </a:t>
            </a:r>
            <a:r>
              <a:rPr sz="1200" dirty="0">
                <a:latin typeface="Times New Roman"/>
                <a:cs typeface="Times New Roman"/>
              </a:rPr>
              <a:t>в </a:t>
            </a:r>
            <a:r>
              <a:rPr sz="1200" spc="-5" dirty="0">
                <a:latin typeface="Times New Roman"/>
                <a:cs typeface="Times New Roman"/>
              </a:rPr>
              <a:t>позднем возрасте  происходит «размывание» четкости границ отдельных форм течения шизофрении </a:t>
            </a:r>
            <a:r>
              <a:rPr sz="1200" dirty="0">
                <a:latin typeface="Times New Roman"/>
                <a:cs typeface="Times New Roman"/>
              </a:rPr>
              <a:t>и в  </a:t>
            </a:r>
            <a:r>
              <a:rPr sz="1200" spc="-5" dirty="0">
                <a:latin typeface="Times New Roman"/>
                <a:cs typeface="Times New Roman"/>
              </a:rPr>
              <a:t>пределах каждой из них значительно сокращается диапазон клинических вариантов. Так,  среди непрерывнотекущих шизофренических психозов доминируют параноидные  процессы, характеризующиеся средней степенью прогредиентности. </a:t>
            </a:r>
            <a:endParaRPr sz="1200" dirty="0">
              <a:latin typeface="Times New Roman"/>
              <a:cs typeface="Times New Roman"/>
            </a:endParaRPr>
          </a:p>
        </p:txBody>
      </p:sp>
      <p:sp>
        <p:nvSpPr>
          <p:cNvPr id="8" name="object 8"/>
          <p:cNvSpPr txBox="1"/>
          <p:nvPr/>
        </p:nvSpPr>
        <p:spPr>
          <a:xfrm>
            <a:off x="774700" y="1873250"/>
            <a:ext cx="9199901" cy="1120820"/>
          </a:xfrm>
          <a:prstGeom prst="rect">
            <a:avLst/>
          </a:prstGeom>
        </p:spPr>
        <p:txBody>
          <a:bodyPr vert="horz" wrap="square" lIns="0" tIns="12700" rIns="0" bIns="0" rtlCol="0">
            <a:spAutoFit/>
          </a:bodyPr>
          <a:lstStyle/>
          <a:p>
            <a:pPr marL="12700">
              <a:lnSpc>
                <a:spcPct val="100000"/>
              </a:lnSpc>
              <a:spcBef>
                <a:spcPts val="100"/>
              </a:spcBef>
            </a:pPr>
            <a:r>
              <a:rPr sz="1200" spc="-5" dirty="0" err="1" smtClean="0">
                <a:latin typeface="Times New Roman"/>
                <a:cs typeface="Times New Roman"/>
              </a:rPr>
              <a:t>Диапазон</a:t>
            </a:r>
            <a:r>
              <a:rPr sz="1200" spc="-5" dirty="0" smtClean="0">
                <a:latin typeface="Times New Roman"/>
                <a:cs typeface="Times New Roman"/>
              </a:rPr>
              <a:t> </a:t>
            </a:r>
            <a:r>
              <a:rPr sz="1200" spc="-5" dirty="0">
                <a:latin typeface="Times New Roman"/>
                <a:cs typeface="Times New Roman"/>
              </a:rPr>
              <a:t>психопатологических синдромов при поздней непрерывнотекущей  шизофрении также ограничен. Здесь преобладают </a:t>
            </a:r>
            <a:r>
              <a:rPr sz="1200" dirty="0">
                <a:latin typeface="Times New Roman"/>
                <a:cs typeface="Times New Roman"/>
              </a:rPr>
              <a:t>3 </a:t>
            </a:r>
            <a:r>
              <a:rPr sz="1200" spc="-5" dirty="0">
                <a:latin typeface="Times New Roman"/>
                <a:cs typeface="Times New Roman"/>
              </a:rPr>
              <a:t>типа психических расстройств: бред,  галлюцинации </a:t>
            </a:r>
            <a:r>
              <a:rPr sz="1200" dirty="0">
                <a:latin typeface="Times New Roman"/>
                <a:cs typeface="Times New Roman"/>
              </a:rPr>
              <a:t>и </a:t>
            </a:r>
            <a:r>
              <a:rPr sz="1200" spc="-5" dirty="0">
                <a:latin typeface="Times New Roman"/>
                <a:cs typeface="Times New Roman"/>
              </a:rPr>
              <a:t>явления синдрома психического автоматизма. Динамика позднего  непрерывного процесса </a:t>
            </a:r>
            <a:r>
              <a:rPr sz="1200" dirty="0">
                <a:latin typeface="Times New Roman"/>
                <a:cs typeface="Times New Roman"/>
              </a:rPr>
              <a:t>в </a:t>
            </a:r>
            <a:r>
              <a:rPr sz="1200" spc="-5" dirty="0">
                <a:latin typeface="Times New Roman"/>
                <a:cs typeface="Times New Roman"/>
              </a:rPr>
              <a:t>целом соответствует закономерностям развития классической  параноидной шизофрении. Однако на каждом этапе развития параноидного процесса  обнаруживаются известная незавершенность, ограниченность развития наиболее  типичных для шизофрении синдромов. Например, паранойяльный бред преследования,  впервые возникший </a:t>
            </a:r>
            <a:r>
              <a:rPr sz="1200" dirty="0">
                <a:latin typeface="Times New Roman"/>
                <a:cs typeface="Times New Roman"/>
              </a:rPr>
              <a:t>в </a:t>
            </a:r>
            <a:r>
              <a:rPr sz="1200" spc="-5" dirty="0">
                <a:latin typeface="Times New Roman"/>
                <a:cs typeface="Times New Roman"/>
              </a:rPr>
              <a:t>позднем возрасте, характеризуется малым масштабом </a:t>
            </a:r>
            <a:r>
              <a:rPr sz="1200" dirty="0">
                <a:latin typeface="Times New Roman"/>
                <a:cs typeface="Times New Roman"/>
              </a:rPr>
              <a:t>и  </a:t>
            </a:r>
            <a:r>
              <a:rPr sz="1200" spc="-5" dirty="0">
                <a:latin typeface="Times New Roman"/>
                <a:cs typeface="Times New Roman"/>
              </a:rPr>
              <a:t>конкретностью бредовой фабулы. Часто </a:t>
            </a:r>
            <a:r>
              <a:rPr sz="1200" dirty="0">
                <a:latin typeface="Times New Roman"/>
                <a:cs typeface="Times New Roman"/>
              </a:rPr>
              <a:t>он </a:t>
            </a:r>
            <a:r>
              <a:rPr sz="1200" spc="-5" dirty="0">
                <a:latin typeface="Times New Roman"/>
                <a:cs typeface="Times New Roman"/>
              </a:rPr>
              <a:t>имеет </a:t>
            </a:r>
            <a:r>
              <a:rPr sz="1200" dirty="0">
                <a:latin typeface="Times New Roman"/>
                <a:cs typeface="Times New Roman"/>
              </a:rPr>
              <a:t>форму </a:t>
            </a:r>
            <a:r>
              <a:rPr sz="1200" spc="-5" dirty="0">
                <a:latin typeface="Times New Roman"/>
                <a:cs typeface="Times New Roman"/>
              </a:rPr>
              <a:t>бреда</a:t>
            </a:r>
            <a:r>
              <a:rPr sz="1200" spc="60" dirty="0">
                <a:latin typeface="Times New Roman"/>
                <a:cs typeface="Times New Roman"/>
              </a:rPr>
              <a:t> </a:t>
            </a:r>
            <a:r>
              <a:rPr sz="1200" spc="-5" dirty="0">
                <a:latin typeface="Times New Roman"/>
                <a:cs typeface="Times New Roman"/>
              </a:rPr>
              <a:t>отравления,</a:t>
            </a:r>
            <a:endParaRPr sz="1200" dirty="0">
              <a:latin typeface="Times New Roman"/>
              <a:cs typeface="Times New Roman"/>
            </a:endParaRPr>
          </a:p>
        </p:txBody>
      </p:sp>
      <p:sp>
        <p:nvSpPr>
          <p:cNvPr id="9" name="object 9"/>
          <p:cNvSpPr txBox="1"/>
          <p:nvPr/>
        </p:nvSpPr>
        <p:spPr>
          <a:xfrm>
            <a:off x="774700" y="3016250"/>
            <a:ext cx="8434307"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сопровождается обонятельными </a:t>
            </a:r>
            <a:r>
              <a:rPr sz="1200" dirty="0">
                <a:latin typeface="Times New Roman"/>
                <a:cs typeface="Times New Roman"/>
              </a:rPr>
              <a:t>и </a:t>
            </a:r>
            <a:r>
              <a:rPr sz="1200" spc="-5" dirty="0">
                <a:latin typeface="Times New Roman"/>
                <a:cs typeface="Times New Roman"/>
              </a:rPr>
              <a:t>вкусовыми галлюцинациями, </a:t>
            </a:r>
            <a:r>
              <a:rPr sz="1200" dirty="0">
                <a:latin typeface="Times New Roman"/>
                <a:cs typeface="Times New Roman"/>
              </a:rPr>
              <a:t>а </a:t>
            </a:r>
            <a:r>
              <a:rPr sz="1200" spc="-5" dirty="0">
                <a:latin typeface="Times New Roman"/>
                <a:cs typeface="Times New Roman"/>
              </a:rPr>
              <a:t>также</a:t>
            </a:r>
            <a:r>
              <a:rPr sz="1200" spc="180" dirty="0">
                <a:latin typeface="Times New Roman"/>
                <a:cs typeface="Times New Roman"/>
              </a:rPr>
              <a:t> </a:t>
            </a:r>
            <a:r>
              <a:rPr sz="1200" spc="-5" dirty="0">
                <a:latin typeface="Times New Roman"/>
                <a:cs typeface="Times New Roman"/>
              </a:rPr>
              <a:t>бредовыми</a:t>
            </a:r>
            <a:endParaRPr sz="1200" dirty="0">
              <a:latin typeface="Times New Roman"/>
              <a:cs typeface="Times New Roman"/>
            </a:endParaRPr>
          </a:p>
        </p:txBody>
      </p:sp>
      <p:sp>
        <p:nvSpPr>
          <p:cNvPr id="10" name="object 10"/>
          <p:cNvSpPr txBox="1"/>
          <p:nvPr/>
        </p:nvSpPr>
        <p:spPr>
          <a:xfrm>
            <a:off x="774700" y="3321050"/>
            <a:ext cx="9200800" cy="3077124"/>
          </a:xfrm>
          <a:prstGeom prst="rect">
            <a:avLst/>
          </a:prstGeom>
        </p:spPr>
        <p:txBody>
          <a:bodyPr vert="horz" wrap="square" lIns="0" tIns="24765" rIns="0" bIns="0" rtlCol="0">
            <a:spAutoFit/>
          </a:bodyPr>
          <a:lstStyle/>
          <a:p>
            <a:pPr marL="12700" marR="5715" algn="just">
              <a:lnSpc>
                <a:spcPts val="1380"/>
              </a:lnSpc>
              <a:spcBef>
                <a:spcPts val="195"/>
              </a:spcBef>
            </a:pPr>
            <a:r>
              <a:rPr sz="1200" spc="-5" dirty="0">
                <a:latin typeface="Times New Roman"/>
                <a:cs typeface="Times New Roman"/>
              </a:rPr>
              <a:t>интерпретациями соматических нарушений. Появившаяся </a:t>
            </a:r>
            <a:r>
              <a:rPr sz="1200" dirty="0">
                <a:latin typeface="Times New Roman"/>
                <a:cs typeface="Times New Roman"/>
              </a:rPr>
              <a:t>в </a:t>
            </a:r>
            <a:r>
              <a:rPr sz="1200" spc="-5" dirty="0">
                <a:latin typeface="Times New Roman"/>
                <a:cs typeface="Times New Roman"/>
              </a:rPr>
              <a:t>этих случаях тема «ущерба»  обычно включается </a:t>
            </a:r>
            <a:r>
              <a:rPr sz="1200" dirty="0">
                <a:latin typeface="Times New Roman"/>
                <a:cs typeface="Times New Roman"/>
              </a:rPr>
              <a:t>в </a:t>
            </a:r>
            <a:r>
              <a:rPr sz="1200" spc="-5" dirty="0">
                <a:latin typeface="Times New Roman"/>
                <a:cs typeface="Times New Roman"/>
              </a:rPr>
              <a:t>общую фабулу преследования как «особая </a:t>
            </a:r>
            <a:r>
              <a:rPr sz="1200" dirty="0">
                <a:latin typeface="Times New Roman"/>
                <a:cs typeface="Times New Roman"/>
              </a:rPr>
              <a:t>форма </a:t>
            </a:r>
            <a:r>
              <a:rPr sz="1200" spc="-5" dirty="0">
                <a:latin typeface="Times New Roman"/>
                <a:cs typeface="Times New Roman"/>
              </a:rPr>
              <a:t>хулиганства» со  стороны соседей </a:t>
            </a:r>
            <a:r>
              <a:rPr sz="1200" dirty="0">
                <a:latin typeface="Times New Roman"/>
                <a:cs typeface="Times New Roman"/>
              </a:rPr>
              <a:t>и </a:t>
            </a:r>
            <a:r>
              <a:rPr sz="1200" spc="-5" dirty="0">
                <a:latin typeface="Times New Roman"/>
                <a:cs typeface="Times New Roman"/>
              </a:rPr>
              <a:t>не является бредом воровства, который встречается при сенильных  органических процессах. Галлюцинаторно-параноидный этап течения поздней  непрерывной шизофрении также характеризуется относительно малым масштабом </a:t>
            </a:r>
            <a:r>
              <a:rPr sz="1200" dirty="0">
                <a:latin typeface="Times New Roman"/>
                <a:cs typeface="Times New Roman"/>
              </a:rPr>
              <a:t>и  </a:t>
            </a:r>
            <a:r>
              <a:rPr sz="1200" spc="-5" dirty="0">
                <a:latin typeface="Times New Roman"/>
                <a:cs typeface="Times New Roman"/>
              </a:rPr>
              <a:t>конкретностью фабулы бреда. </a:t>
            </a:r>
            <a:r>
              <a:rPr sz="1200" dirty="0">
                <a:latin typeface="Times New Roman"/>
                <a:cs typeface="Times New Roman"/>
              </a:rPr>
              <a:t>В </a:t>
            </a:r>
            <a:r>
              <a:rPr sz="1200" spc="-5" dirty="0">
                <a:latin typeface="Times New Roman"/>
                <a:cs typeface="Times New Roman"/>
              </a:rPr>
              <a:t>этих случаях наряду </a:t>
            </a:r>
            <a:r>
              <a:rPr sz="1200" dirty="0">
                <a:latin typeface="Times New Roman"/>
                <a:cs typeface="Times New Roman"/>
              </a:rPr>
              <a:t>с </a:t>
            </a:r>
            <a:r>
              <a:rPr sz="1200" spc="-5" dirty="0">
                <a:latin typeface="Times New Roman"/>
                <a:cs typeface="Times New Roman"/>
              </a:rPr>
              <a:t>вербальными галлюцинациями  обычно наблюдаются обонятельные </a:t>
            </a:r>
            <a:r>
              <a:rPr sz="1200" dirty="0">
                <a:latin typeface="Times New Roman"/>
                <a:cs typeface="Times New Roman"/>
              </a:rPr>
              <a:t>и </a:t>
            </a:r>
            <a:r>
              <a:rPr sz="1200" spc="-5" dirty="0">
                <a:latin typeface="Times New Roman"/>
                <a:cs typeface="Times New Roman"/>
              </a:rPr>
              <a:t>тактильные галлюцинации. Возникающий синдром  психического автоматизма обычно редуцирован. Бред воздействия носит отрывочный  характер. Наиболее выраженными </a:t>
            </a:r>
            <a:r>
              <a:rPr sz="1200" dirty="0">
                <a:latin typeface="Times New Roman"/>
                <a:cs typeface="Times New Roman"/>
              </a:rPr>
              <a:t>и </a:t>
            </a:r>
            <a:r>
              <a:rPr sz="1200" spc="-5" dirty="0">
                <a:latin typeface="Times New Roman"/>
                <a:cs typeface="Times New Roman"/>
              </a:rPr>
              <a:t>яркими являются сенестопатические автоматизмы.  Структура развившегося парафренного синдрома характеризуется сочетанием  фантастических бредовых представлений </a:t>
            </a:r>
            <a:r>
              <a:rPr sz="1200" dirty="0">
                <a:latin typeface="Times New Roman"/>
                <a:cs typeface="Times New Roman"/>
              </a:rPr>
              <a:t>с </a:t>
            </a:r>
            <a:r>
              <a:rPr sz="1200" spc="-5" dirty="0">
                <a:latin typeface="Times New Roman"/>
                <a:cs typeface="Times New Roman"/>
              </a:rPr>
              <a:t>темами мелкомасштабного бреда. Негативные  проявления при поздней шизофрении менее глубокие, чем при более ранних формах этого  заболевания.</a:t>
            </a:r>
            <a:endParaRPr sz="1200" dirty="0">
              <a:latin typeface="Times New Roman"/>
              <a:cs typeface="Times New Roman"/>
            </a:endParaRPr>
          </a:p>
          <a:p>
            <a:pPr marL="12700" marR="5080" indent="449580" algn="just">
              <a:lnSpc>
                <a:spcPts val="1380"/>
              </a:lnSpc>
            </a:pPr>
            <a:r>
              <a:rPr sz="1200" spc="-5" dirty="0">
                <a:latin typeface="Times New Roman"/>
                <a:cs typeface="Times New Roman"/>
              </a:rPr>
              <a:t>Возрастной модификации подвергается </a:t>
            </a:r>
            <a:r>
              <a:rPr sz="1200" dirty="0">
                <a:latin typeface="Times New Roman"/>
                <a:cs typeface="Times New Roman"/>
              </a:rPr>
              <a:t>и </a:t>
            </a:r>
            <a:r>
              <a:rPr sz="1200" spc="-5" dirty="0">
                <a:latin typeface="Times New Roman"/>
                <a:cs typeface="Times New Roman"/>
              </a:rPr>
              <a:t>поздняя приступообразная шизофрения.  </a:t>
            </a:r>
            <a:r>
              <a:rPr sz="1200" dirty="0">
                <a:latin typeface="Times New Roman"/>
                <a:cs typeface="Times New Roman"/>
              </a:rPr>
              <a:t>В </a:t>
            </a:r>
            <a:r>
              <a:rPr sz="1200" spc="-5" dirty="0">
                <a:latin typeface="Times New Roman"/>
                <a:cs typeface="Times New Roman"/>
              </a:rPr>
              <a:t>этих случаях наблюдается общее сужение диапазона клинических проявлений,  возрастает частота форм, являющихся переходными между рекуррентной </a:t>
            </a:r>
            <a:r>
              <a:rPr sz="1200" dirty="0">
                <a:latin typeface="Times New Roman"/>
                <a:cs typeface="Times New Roman"/>
              </a:rPr>
              <a:t>и  </a:t>
            </a:r>
            <a:r>
              <a:rPr sz="1200" spc="-5" dirty="0">
                <a:latin typeface="Times New Roman"/>
                <a:cs typeface="Times New Roman"/>
              </a:rPr>
              <a:t>приступообразно-прогредиентной шизофренией. По мере увеличения возраста  манифестации возрастают трудности разграничения этих </a:t>
            </a:r>
            <a:r>
              <a:rPr sz="1200" dirty="0">
                <a:latin typeface="Times New Roman"/>
                <a:cs typeface="Times New Roman"/>
              </a:rPr>
              <a:t>форм </a:t>
            </a:r>
            <a:r>
              <a:rPr sz="1200" spc="-5" dirty="0">
                <a:latin typeface="Times New Roman"/>
                <a:cs typeface="Times New Roman"/>
              </a:rPr>
              <a:t>шизофрении, поэтому  существует точка зрения, что разделять эти формы течения </a:t>
            </a:r>
            <a:r>
              <a:rPr sz="1200" dirty="0">
                <a:latin typeface="Times New Roman"/>
                <a:cs typeface="Times New Roman"/>
              </a:rPr>
              <a:t>в </a:t>
            </a:r>
            <a:r>
              <a:rPr sz="1200" spc="-5" dirty="0">
                <a:latin typeface="Times New Roman"/>
                <a:cs typeface="Times New Roman"/>
              </a:rPr>
              <a:t>позднем возрасте  нецелесообразно, </a:t>
            </a:r>
            <a:r>
              <a:rPr sz="1200" dirty="0">
                <a:latin typeface="Times New Roman"/>
                <a:cs typeface="Times New Roman"/>
              </a:rPr>
              <a:t>а </a:t>
            </a:r>
            <a:r>
              <a:rPr sz="1200" spc="-5" dirty="0">
                <a:latin typeface="Times New Roman"/>
                <a:cs typeface="Times New Roman"/>
              </a:rPr>
              <a:t>их нужно рассматривать совместно под названием «поздняя  приступообразная</a:t>
            </a:r>
            <a:r>
              <a:rPr sz="1200" spc="10" dirty="0">
                <a:latin typeface="Times New Roman"/>
                <a:cs typeface="Times New Roman"/>
              </a:rPr>
              <a:t> </a:t>
            </a:r>
            <a:r>
              <a:rPr sz="1200" spc="-5" dirty="0">
                <a:latin typeface="Times New Roman"/>
                <a:cs typeface="Times New Roman"/>
              </a:rPr>
              <a:t>шизофрения».</a:t>
            </a:r>
            <a:endParaRPr sz="1200" dirty="0">
              <a:latin typeface="Times New Roman"/>
              <a:cs typeface="Times New Roman"/>
            </a:endParaRPr>
          </a:p>
          <a:p>
            <a:pPr marL="12700" marR="6350" indent="449580" algn="just">
              <a:lnSpc>
                <a:spcPts val="1380"/>
              </a:lnSpc>
            </a:pPr>
            <a:r>
              <a:rPr sz="1200" dirty="0">
                <a:latin typeface="Times New Roman"/>
                <a:cs typeface="Times New Roman"/>
              </a:rPr>
              <a:t>В </a:t>
            </a:r>
            <a:r>
              <a:rPr sz="1200" spc="-5" dirty="0">
                <a:latin typeface="Times New Roman"/>
                <a:cs typeface="Times New Roman"/>
              </a:rPr>
              <a:t>большинстве случаев общая структура возникающих приступов соответствует  структуре приступов более раннего возрастного периода. Особенность состоит лишь </a:t>
            </a:r>
            <a:r>
              <a:rPr sz="1200" dirty="0">
                <a:latin typeface="Times New Roman"/>
                <a:cs typeface="Times New Roman"/>
              </a:rPr>
              <a:t>в  </a:t>
            </a:r>
            <a:r>
              <a:rPr sz="1200" spc="-5" dirty="0">
                <a:latin typeface="Times New Roman"/>
                <a:cs typeface="Times New Roman"/>
              </a:rPr>
              <a:t>отсутствии среди впервые возникших </a:t>
            </a:r>
            <a:r>
              <a:rPr sz="1200" dirty="0">
                <a:latin typeface="Times New Roman"/>
                <a:cs typeface="Times New Roman"/>
              </a:rPr>
              <a:t>в </a:t>
            </a:r>
            <a:r>
              <a:rPr sz="1200" spc="-5" dirty="0">
                <a:latin typeface="Times New Roman"/>
                <a:cs typeface="Times New Roman"/>
              </a:rPr>
              <a:t>позднем возрасте состояний приступов </a:t>
            </a:r>
            <a:r>
              <a:rPr sz="1200" dirty="0">
                <a:latin typeface="Times New Roman"/>
                <a:cs typeface="Times New Roman"/>
              </a:rPr>
              <a:t>с  </a:t>
            </a:r>
            <a:r>
              <a:rPr sz="1200" spc="-5" dirty="0">
                <a:latin typeface="Times New Roman"/>
                <a:cs typeface="Times New Roman"/>
              </a:rPr>
              <a:t>онейроидными </a:t>
            </a:r>
            <a:r>
              <a:rPr sz="1200" dirty="0">
                <a:latin typeface="Times New Roman"/>
                <a:cs typeface="Times New Roman"/>
              </a:rPr>
              <a:t>и </a:t>
            </a:r>
            <a:r>
              <a:rPr sz="1200" spc="-5" dirty="0">
                <a:latin typeface="Times New Roman"/>
                <a:cs typeface="Times New Roman"/>
              </a:rPr>
              <a:t>кататоническими расстройствами. Анализ психопатологической  структуры приступов показал, что они </a:t>
            </a:r>
            <a:r>
              <a:rPr sz="1200" dirty="0">
                <a:latin typeface="Times New Roman"/>
                <a:cs typeface="Times New Roman"/>
              </a:rPr>
              <a:t>в </a:t>
            </a:r>
            <a:r>
              <a:rPr sz="1200" spc="-5" dirty="0">
                <a:latin typeface="Times New Roman"/>
                <a:cs typeface="Times New Roman"/>
              </a:rPr>
              <a:t>основном как </a:t>
            </a:r>
            <a:r>
              <a:rPr sz="1200" spc="-10" dirty="0">
                <a:latin typeface="Times New Roman"/>
                <a:cs typeface="Times New Roman"/>
              </a:rPr>
              <a:t>бы </a:t>
            </a:r>
            <a:r>
              <a:rPr sz="1200" spc="-5" dirty="0">
                <a:latin typeface="Times New Roman"/>
                <a:cs typeface="Times New Roman"/>
              </a:rPr>
              <a:t>тяготеют </a:t>
            </a:r>
            <a:r>
              <a:rPr sz="1200" dirty="0">
                <a:latin typeface="Times New Roman"/>
                <a:cs typeface="Times New Roman"/>
              </a:rPr>
              <a:t>к </a:t>
            </a:r>
            <a:r>
              <a:rPr sz="1200" spc="-5" dirty="0">
                <a:latin typeface="Times New Roman"/>
                <a:cs typeface="Times New Roman"/>
              </a:rPr>
              <a:t>двум основным  психопатологическим</a:t>
            </a:r>
            <a:r>
              <a:rPr sz="1200" spc="180" dirty="0">
                <a:latin typeface="Times New Roman"/>
                <a:cs typeface="Times New Roman"/>
              </a:rPr>
              <a:t> </a:t>
            </a:r>
            <a:r>
              <a:rPr sz="1200" spc="-5" dirty="0">
                <a:latin typeface="Times New Roman"/>
                <a:cs typeface="Times New Roman"/>
              </a:rPr>
              <a:t>полюсам,</a:t>
            </a:r>
            <a:r>
              <a:rPr sz="1200" spc="160" dirty="0">
                <a:latin typeface="Times New Roman"/>
                <a:cs typeface="Times New Roman"/>
              </a:rPr>
              <a:t> </a:t>
            </a:r>
            <a:r>
              <a:rPr sz="1200" dirty="0">
                <a:latin typeface="Times New Roman"/>
                <a:cs typeface="Times New Roman"/>
              </a:rPr>
              <a:t>в</a:t>
            </a:r>
            <a:r>
              <a:rPr sz="1200" spc="180" dirty="0">
                <a:latin typeface="Times New Roman"/>
                <a:cs typeface="Times New Roman"/>
              </a:rPr>
              <a:t> </a:t>
            </a:r>
            <a:r>
              <a:rPr sz="1200" spc="-5" dirty="0">
                <a:latin typeface="Times New Roman"/>
                <a:cs typeface="Times New Roman"/>
              </a:rPr>
              <a:t>одном</a:t>
            </a:r>
            <a:r>
              <a:rPr sz="1200" spc="160" dirty="0">
                <a:latin typeface="Times New Roman"/>
                <a:cs typeface="Times New Roman"/>
              </a:rPr>
              <a:t> </a:t>
            </a:r>
            <a:r>
              <a:rPr sz="1200" dirty="0">
                <a:latin typeface="Times New Roman"/>
                <a:cs typeface="Times New Roman"/>
              </a:rPr>
              <a:t>—</a:t>
            </a:r>
            <a:r>
              <a:rPr sz="1200" spc="175" dirty="0">
                <a:latin typeface="Times New Roman"/>
                <a:cs typeface="Times New Roman"/>
              </a:rPr>
              <a:t> </a:t>
            </a:r>
            <a:r>
              <a:rPr sz="1200" spc="-5" dirty="0">
                <a:latin typeface="Times New Roman"/>
                <a:cs typeface="Times New Roman"/>
              </a:rPr>
              <a:t>приближаясь</a:t>
            </a:r>
            <a:r>
              <a:rPr sz="1200" spc="175" dirty="0">
                <a:latin typeface="Times New Roman"/>
                <a:cs typeface="Times New Roman"/>
              </a:rPr>
              <a:t> </a:t>
            </a:r>
            <a:r>
              <a:rPr sz="1200" dirty="0">
                <a:latin typeface="Times New Roman"/>
                <a:cs typeface="Times New Roman"/>
              </a:rPr>
              <a:t>к</a:t>
            </a:r>
            <a:r>
              <a:rPr sz="1200" spc="170" dirty="0">
                <a:latin typeface="Times New Roman"/>
                <a:cs typeface="Times New Roman"/>
              </a:rPr>
              <a:t> </a:t>
            </a:r>
            <a:r>
              <a:rPr sz="1200" spc="-5" dirty="0">
                <a:latin typeface="Times New Roman"/>
                <a:cs typeface="Times New Roman"/>
              </a:rPr>
              <a:t>шизоаффективным</a:t>
            </a:r>
            <a:r>
              <a:rPr sz="1200" spc="170" dirty="0">
                <a:latin typeface="Times New Roman"/>
                <a:cs typeface="Times New Roman"/>
              </a:rPr>
              <a:t> </a:t>
            </a:r>
            <a:r>
              <a:rPr sz="1200" spc="-5" dirty="0">
                <a:latin typeface="Times New Roman"/>
                <a:cs typeface="Times New Roman"/>
              </a:rPr>
              <a:t>психозам</a:t>
            </a:r>
            <a:endParaRPr sz="12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6100" y="530397"/>
            <a:ext cx="9405051" cy="3961982"/>
          </a:xfrm>
          <a:prstGeom prst="rect">
            <a:avLst/>
          </a:prstGeom>
        </p:spPr>
        <p:txBody>
          <a:bodyPr vert="horz" wrap="square" lIns="0" tIns="24765" rIns="0" bIns="0" rtlCol="0">
            <a:spAutoFit/>
          </a:bodyPr>
          <a:lstStyle/>
          <a:p>
            <a:pPr marL="12700" marR="6350" algn="just">
              <a:lnSpc>
                <a:spcPts val="1380"/>
              </a:lnSpc>
              <a:spcBef>
                <a:spcPts val="195"/>
              </a:spcBef>
            </a:pPr>
            <a:r>
              <a:rPr sz="1200" spc="-5" dirty="0">
                <a:latin typeface="Times New Roman"/>
                <a:cs typeface="Times New Roman"/>
              </a:rPr>
              <a:t>(характерным для рекуррентной шизофрении), </a:t>
            </a:r>
            <a:r>
              <a:rPr sz="1200" dirty="0">
                <a:latin typeface="Times New Roman"/>
                <a:cs typeface="Times New Roman"/>
              </a:rPr>
              <a:t>в </a:t>
            </a:r>
            <a:r>
              <a:rPr sz="1200" spc="-5" dirty="0">
                <a:latin typeface="Times New Roman"/>
                <a:cs typeface="Times New Roman"/>
              </a:rPr>
              <a:t>другом </a:t>
            </a:r>
            <a:r>
              <a:rPr sz="1200" dirty="0">
                <a:latin typeface="Times New Roman"/>
                <a:cs typeface="Times New Roman"/>
              </a:rPr>
              <a:t>— к </a:t>
            </a:r>
            <a:r>
              <a:rPr sz="1200" spc="-5" dirty="0">
                <a:latin typeface="Times New Roman"/>
                <a:cs typeface="Times New Roman"/>
              </a:rPr>
              <a:t>приступам параноидной  структуры (типичным для приступообразно-прогредиентной шизофрении). Естественно,  что значительная часть приступов занимает как бы переходное положение </a:t>
            </a:r>
            <a:r>
              <a:rPr sz="1200" dirty="0">
                <a:latin typeface="Times New Roman"/>
                <a:cs typeface="Times New Roman"/>
              </a:rPr>
              <a:t>в </a:t>
            </a:r>
            <a:r>
              <a:rPr sz="1200" spc="-5" dirty="0">
                <a:latin typeface="Times New Roman"/>
                <a:cs typeface="Times New Roman"/>
              </a:rPr>
              <a:t>этом общем  психопатологическом</a:t>
            </a:r>
            <a:r>
              <a:rPr sz="1200" spc="5" dirty="0">
                <a:latin typeface="Times New Roman"/>
                <a:cs typeface="Times New Roman"/>
              </a:rPr>
              <a:t> </a:t>
            </a:r>
            <a:r>
              <a:rPr sz="1200" spc="-5" dirty="0">
                <a:latin typeface="Times New Roman"/>
                <a:cs typeface="Times New Roman"/>
              </a:rPr>
              <a:t>континууме.</a:t>
            </a:r>
            <a:endParaRPr sz="1200" dirty="0">
              <a:latin typeface="Times New Roman"/>
              <a:cs typeface="Times New Roman"/>
            </a:endParaRPr>
          </a:p>
          <a:p>
            <a:pPr marL="12700" marR="5715" indent="449580" algn="just">
              <a:lnSpc>
                <a:spcPts val="1380"/>
              </a:lnSpc>
            </a:pPr>
            <a:r>
              <a:rPr sz="1200" spc="-5" dirty="0">
                <a:latin typeface="Times New Roman"/>
                <a:cs typeface="Times New Roman"/>
              </a:rPr>
              <a:t>Среди приступов, сближающихся </a:t>
            </a:r>
            <a:r>
              <a:rPr sz="1200" dirty="0">
                <a:latin typeface="Times New Roman"/>
                <a:cs typeface="Times New Roman"/>
              </a:rPr>
              <a:t>с </a:t>
            </a:r>
            <a:r>
              <a:rPr sz="1200" spc="-5" dirty="0">
                <a:latin typeface="Times New Roman"/>
                <a:cs typeface="Times New Roman"/>
              </a:rPr>
              <a:t>проявлениями рекуррентной шизофрении,  встречаются атипичные аффективные состояния, аффективно-бредовые </a:t>
            </a:r>
            <a:r>
              <a:rPr sz="1200" dirty="0">
                <a:latin typeface="Times New Roman"/>
                <a:cs typeface="Times New Roman"/>
              </a:rPr>
              <a:t>и </a:t>
            </a:r>
            <a:r>
              <a:rPr sz="1200" spc="-5" dirty="0">
                <a:latin typeface="Times New Roman"/>
                <a:cs typeface="Times New Roman"/>
              </a:rPr>
              <a:t>аффективно-  галлюцинаторные синдромы. Степень выраженности, продолжительность </a:t>
            </a:r>
            <a:r>
              <a:rPr sz="1200" dirty="0">
                <a:latin typeface="Times New Roman"/>
                <a:cs typeface="Times New Roman"/>
              </a:rPr>
              <a:t>и </a:t>
            </a:r>
            <a:r>
              <a:rPr sz="1200" spc="-5" dirty="0">
                <a:latin typeface="Times New Roman"/>
                <a:cs typeface="Times New Roman"/>
              </a:rPr>
              <a:t>частота этих  приступов различны. Приступы, развивающиеся </a:t>
            </a:r>
            <a:r>
              <a:rPr sz="1200" dirty="0">
                <a:latin typeface="Times New Roman"/>
                <a:cs typeface="Times New Roman"/>
              </a:rPr>
              <a:t>с </a:t>
            </a:r>
            <a:r>
              <a:rPr sz="1200" spc="-5" dirty="0">
                <a:latin typeface="Times New Roman"/>
                <a:cs typeface="Times New Roman"/>
              </a:rPr>
              <a:t>маниакальным аффектом, менее  продолжительны </a:t>
            </a:r>
            <a:r>
              <a:rPr sz="1200" dirty="0">
                <a:latin typeface="Times New Roman"/>
                <a:cs typeface="Times New Roman"/>
              </a:rPr>
              <a:t>и </a:t>
            </a:r>
            <a:r>
              <a:rPr sz="1200" spc="-5" dirty="0">
                <a:latin typeface="Times New Roman"/>
                <a:cs typeface="Times New Roman"/>
              </a:rPr>
              <a:t>более четко очерчены, </a:t>
            </a:r>
            <a:r>
              <a:rPr sz="1200" dirty="0">
                <a:latin typeface="Times New Roman"/>
                <a:cs typeface="Times New Roman"/>
              </a:rPr>
              <a:t>в </a:t>
            </a:r>
            <a:r>
              <a:rPr sz="1200" spc="-5" dirty="0">
                <a:latin typeface="Times New Roman"/>
                <a:cs typeface="Times New Roman"/>
              </a:rPr>
              <a:t>то время как депрессивные являются более  затяжными, нередко выявляют тенденцию </a:t>
            </a:r>
            <a:r>
              <a:rPr sz="1200" dirty="0">
                <a:latin typeface="Times New Roman"/>
                <a:cs typeface="Times New Roman"/>
              </a:rPr>
              <a:t>к </a:t>
            </a:r>
            <a:r>
              <a:rPr sz="1200" spc="-5" dirty="0">
                <a:latin typeface="Times New Roman"/>
                <a:cs typeface="Times New Roman"/>
              </a:rPr>
              <a:t>хроническому течению. Встречается также  континуальное (безремиссионное) течение атипичных аффективных</a:t>
            </a:r>
            <a:r>
              <a:rPr sz="1200" spc="60" dirty="0">
                <a:latin typeface="Times New Roman"/>
                <a:cs typeface="Times New Roman"/>
              </a:rPr>
              <a:t> </a:t>
            </a:r>
            <a:r>
              <a:rPr sz="1200" spc="-5" dirty="0">
                <a:latin typeface="Times New Roman"/>
                <a:cs typeface="Times New Roman"/>
              </a:rPr>
              <a:t>синдромов.</a:t>
            </a:r>
            <a:endParaRPr sz="1200" dirty="0">
              <a:latin typeface="Times New Roman"/>
              <a:cs typeface="Times New Roman"/>
            </a:endParaRPr>
          </a:p>
          <a:p>
            <a:pPr marL="12700" marR="6985" indent="449580" algn="just">
              <a:lnSpc>
                <a:spcPts val="1380"/>
              </a:lnSpc>
            </a:pPr>
            <a:r>
              <a:rPr sz="1200" dirty="0">
                <a:latin typeface="Times New Roman"/>
                <a:cs typeface="Times New Roman"/>
              </a:rPr>
              <a:t>При </a:t>
            </a:r>
            <a:r>
              <a:rPr sz="1200" spc="-5" dirty="0">
                <a:latin typeface="Times New Roman"/>
                <a:cs typeface="Times New Roman"/>
              </a:rPr>
              <a:t>аффективно-бредовых приступах типа бредовой депрессии или бредовой  мании степень возрастного изменения симптоматики во многом связана </a:t>
            </a:r>
            <a:r>
              <a:rPr sz="1200" dirty="0">
                <a:latin typeface="Times New Roman"/>
                <a:cs typeface="Times New Roman"/>
              </a:rPr>
              <a:t>с </a:t>
            </a:r>
            <a:r>
              <a:rPr sz="1200" spc="-5" dirty="0">
                <a:latin typeface="Times New Roman"/>
                <a:cs typeface="Times New Roman"/>
              </a:rPr>
              <a:t>остротой  проявления психоза. Так, при острых депрессивно-параноидных </a:t>
            </a:r>
            <a:r>
              <a:rPr sz="1200" dirty="0">
                <a:latin typeface="Times New Roman"/>
                <a:cs typeface="Times New Roman"/>
              </a:rPr>
              <a:t>и </a:t>
            </a:r>
            <a:r>
              <a:rPr sz="1200" spc="-5" dirty="0">
                <a:latin typeface="Times New Roman"/>
                <a:cs typeface="Times New Roman"/>
              </a:rPr>
              <a:t>острых маниакально-  парафренных приступах влияние возраста на симптоматику проявлений минимально.  Между тем при затяжных бредовых депрессиях </a:t>
            </a:r>
            <a:r>
              <a:rPr sz="1200" dirty="0">
                <a:latin typeface="Times New Roman"/>
                <a:cs typeface="Times New Roman"/>
              </a:rPr>
              <a:t>и </a:t>
            </a:r>
            <a:r>
              <a:rPr sz="1200" spc="-5" dirty="0">
                <a:latin typeface="Times New Roman"/>
                <a:cs typeface="Times New Roman"/>
              </a:rPr>
              <a:t>маниях возрастному влиянию  подвержены как аффективные проявления психоза (в депрессиях преобладают тревога </a:t>
            </a:r>
            <a:r>
              <a:rPr sz="1200" dirty="0">
                <a:latin typeface="Times New Roman"/>
                <a:cs typeface="Times New Roman"/>
              </a:rPr>
              <a:t>и  </a:t>
            </a:r>
            <a:r>
              <a:rPr sz="1200" spc="-5" dirty="0">
                <a:latin typeface="Times New Roman"/>
                <a:cs typeface="Times New Roman"/>
              </a:rPr>
              <a:t>мрачный однообразный аффект, </a:t>
            </a:r>
            <a:r>
              <a:rPr sz="1200" dirty="0">
                <a:latin typeface="Times New Roman"/>
                <a:cs typeface="Times New Roman"/>
              </a:rPr>
              <a:t>в </a:t>
            </a:r>
            <a:r>
              <a:rPr sz="1200" spc="-5" dirty="0">
                <a:latin typeface="Times New Roman"/>
                <a:cs typeface="Times New Roman"/>
              </a:rPr>
              <a:t>маниях </a:t>
            </a:r>
            <a:r>
              <a:rPr sz="1200" dirty="0">
                <a:latin typeface="Times New Roman"/>
                <a:cs typeface="Times New Roman"/>
              </a:rPr>
              <a:t>— </a:t>
            </a:r>
            <a:r>
              <a:rPr sz="1200" spc="-5" dirty="0">
                <a:latin typeface="Times New Roman"/>
                <a:cs typeface="Times New Roman"/>
              </a:rPr>
              <a:t>гневливо-раздражительный или благодушно-  эйфорический аффект), так </a:t>
            </a:r>
            <a:r>
              <a:rPr sz="1200" dirty="0">
                <a:latin typeface="Times New Roman"/>
                <a:cs typeface="Times New Roman"/>
              </a:rPr>
              <a:t>и </a:t>
            </a:r>
            <a:r>
              <a:rPr sz="1200" spc="-5" dirty="0">
                <a:latin typeface="Times New Roman"/>
                <a:cs typeface="Times New Roman"/>
              </a:rPr>
              <a:t>содержание бредовых расстройств (возникают темы ущерба  </a:t>
            </a:r>
            <a:r>
              <a:rPr sz="1200" dirty="0">
                <a:latin typeface="Times New Roman"/>
                <a:cs typeface="Times New Roman"/>
              </a:rPr>
              <a:t>и </a:t>
            </a:r>
            <a:r>
              <a:rPr sz="1200" spc="-5" dirty="0">
                <a:latin typeface="Times New Roman"/>
                <a:cs typeface="Times New Roman"/>
              </a:rPr>
              <a:t>вредительства </a:t>
            </a:r>
            <a:r>
              <a:rPr sz="1200" dirty="0">
                <a:latin typeface="Times New Roman"/>
                <a:cs typeface="Times New Roman"/>
              </a:rPr>
              <a:t>в </a:t>
            </a:r>
            <a:r>
              <a:rPr sz="1200" spc="-5" dirty="0">
                <a:latin typeface="Times New Roman"/>
                <a:cs typeface="Times New Roman"/>
              </a:rPr>
              <a:t>отношении лиц из ближайшего окружения, ипохондрические идеи,  сочетание эротического </a:t>
            </a:r>
            <a:r>
              <a:rPr sz="1200" dirty="0">
                <a:latin typeface="Times New Roman"/>
                <a:cs typeface="Times New Roman"/>
              </a:rPr>
              <a:t>и </a:t>
            </a:r>
            <a:r>
              <a:rPr sz="1200" spc="-5" dirty="0">
                <a:latin typeface="Times New Roman"/>
                <a:cs typeface="Times New Roman"/>
              </a:rPr>
              <a:t>персекуторного</a:t>
            </a:r>
            <a:r>
              <a:rPr sz="1200" spc="25" dirty="0">
                <a:latin typeface="Times New Roman"/>
                <a:cs typeface="Times New Roman"/>
              </a:rPr>
              <a:t> </a:t>
            </a:r>
            <a:r>
              <a:rPr sz="1200" spc="-5" dirty="0">
                <a:latin typeface="Times New Roman"/>
                <a:cs typeface="Times New Roman"/>
              </a:rPr>
              <a:t>бреда).</a:t>
            </a:r>
            <a:endParaRPr sz="1200" dirty="0">
              <a:latin typeface="Times New Roman"/>
              <a:cs typeface="Times New Roman"/>
            </a:endParaRPr>
          </a:p>
          <a:p>
            <a:pPr marL="12700" marR="5080" indent="449580" algn="just">
              <a:lnSpc>
                <a:spcPts val="1380"/>
              </a:lnSpc>
            </a:pPr>
            <a:r>
              <a:rPr sz="1200" dirty="0">
                <a:latin typeface="Times New Roman"/>
                <a:cs typeface="Times New Roman"/>
              </a:rPr>
              <a:t>В </a:t>
            </a:r>
            <a:r>
              <a:rPr sz="1200" spc="-5" dirty="0">
                <a:latin typeface="Times New Roman"/>
                <a:cs typeface="Times New Roman"/>
              </a:rPr>
              <a:t>других случаях приступы поздней шизофрении, сходные по проявлениям </a:t>
            </a:r>
            <a:r>
              <a:rPr sz="1200" dirty="0">
                <a:latin typeface="Times New Roman"/>
                <a:cs typeface="Times New Roman"/>
              </a:rPr>
              <a:t>с  </a:t>
            </a:r>
            <a:r>
              <a:rPr sz="1200" spc="-5" dirty="0">
                <a:latin typeface="Times New Roman"/>
                <a:cs typeface="Times New Roman"/>
              </a:rPr>
              <a:t>параноидной шизофренией, включают такие разновидности психозов, как паранойяльные  состояния, галлюцинозы, параноидные </a:t>
            </a:r>
            <a:r>
              <a:rPr sz="1200" dirty="0">
                <a:latin typeface="Times New Roman"/>
                <a:cs typeface="Times New Roman"/>
              </a:rPr>
              <a:t>и </a:t>
            </a:r>
            <a:r>
              <a:rPr sz="1200" spc="-5" dirty="0">
                <a:latin typeface="Times New Roman"/>
                <a:cs typeface="Times New Roman"/>
              </a:rPr>
              <a:t>парафренные состояния. Симптоматология этих  психозов </a:t>
            </a:r>
            <a:r>
              <a:rPr sz="1200" dirty="0">
                <a:latin typeface="Times New Roman"/>
                <a:cs typeface="Times New Roman"/>
              </a:rPr>
              <a:t>в </a:t>
            </a:r>
            <a:r>
              <a:rPr sz="1200" spc="-5" dirty="0">
                <a:latin typeface="Times New Roman"/>
                <a:cs typeface="Times New Roman"/>
              </a:rPr>
              <a:t>целом соответствует последовательным этапам параноидной шизофрении.  Однако по мере увеличения возраста манифестации их клиническая картина все более  приобретает атипичные признаки. </a:t>
            </a:r>
            <a:r>
              <a:rPr sz="1200" dirty="0">
                <a:latin typeface="Times New Roman"/>
                <a:cs typeface="Times New Roman"/>
              </a:rPr>
              <a:t>В </a:t>
            </a:r>
            <a:r>
              <a:rPr sz="1200" spc="-5" dirty="0">
                <a:latin typeface="Times New Roman"/>
                <a:cs typeface="Times New Roman"/>
              </a:rPr>
              <a:t>бредовых расстройствах доминирует так называемая  возрастная тематика (различные варианты бреда материального </a:t>
            </a:r>
            <a:r>
              <a:rPr sz="1200" dirty="0">
                <a:latin typeface="Times New Roman"/>
                <a:cs typeface="Times New Roman"/>
              </a:rPr>
              <a:t>и </a:t>
            </a:r>
            <a:r>
              <a:rPr sz="1200" spc="-5" dirty="0">
                <a:latin typeface="Times New Roman"/>
                <a:cs typeface="Times New Roman"/>
              </a:rPr>
              <a:t>морального ущерба,  эротического бреда, бреда ревности). Галлюцинаторные расстройства довольно часто  сближаются </a:t>
            </a:r>
            <a:r>
              <a:rPr sz="1200" dirty="0">
                <a:latin typeface="Times New Roman"/>
                <a:cs typeface="Times New Roman"/>
              </a:rPr>
              <a:t>с </a:t>
            </a:r>
            <a:r>
              <a:rPr sz="1200" spc="-5" dirty="0">
                <a:latin typeface="Times New Roman"/>
                <a:cs typeface="Times New Roman"/>
              </a:rPr>
              <a:t>конфабуляциями. </a:t>
            </a:r>
            <a:r>
              <a:rPr sz="1200" dirty="0">
                <a:latin typeface="Times New Roman"/>
                <a:cs typeface="Times New Roman"/>
              </a:rPr>
              <a:t>В </a:t>
            </a:r>
            <a:r>
              <a:rPr sz="1200" spc="-5" dirty="0">
                <a:latin typeface="Times New Roman"/>
                <a:cs typeface="Times New Roman"/>
              </a:rPr>
              <a:t>клинической картине синдрома психического  автоматизма появляются преимущественно сенестопатические автоматизмы. Такие  психозы иногда развиваются </a:t>
            </a:r>
            <a:r>
              <a:rPr sz="1200" dirty="0">
                <a:latin typeface="Times New Roman"/>
                <a:cs typeface="Times New Roman"/>
              </a:rPr>
              <a:t>в </a:t>
            </a:r>
            <a:r>
              <a:rPr sz="1200" spc="-5" dirty="0">
                <a:latin typeface="Times New Roman"/>
                <a:cs typeface="Times New Roman"/>
              </a:rPr>
              <a:t>виде коротких острых приступов. Однако приступам чаще  свойственно затяжное</a:t>
            </a:r>
            <a:r>
              <a:rPr sz="1200" spc="20" dirty="0">
                <a:latin typeface="Times New Roman"/>
                <a:cs typeface="Times New Roman"/>
              </a:rPr>
              <a:t> </a:t>
            </a:r>
            <a:r>
              <a:rPr sz="1200" spc="-5" dirty="0">
                <a:latin typeface="Times New Roman"/>
                <a:cs typeface="Times New Roman"/>
              </a:rPr>
              <a:t>течение.</a:t>
            </a:r>
            <a:endParaRPr sz="1200" dirty="0">
              <a:latin typeface="Times New Roman"/>
              <a:cs typeface="Times New Roman"/>
            </a:endParaRPr>
          </a:p>
          <a:p>
            <a:pPr marL="461645" algn="just">
              <a:lnSpc>
                <a:spcPts val="1345"/>
              </a:lnSpc>
            </a:pPr>
            <a:r>
              <a:rPr sz="1200" spc="-5" dirty="0">
                <a:latin typeface="Times New Roman"/>
                <a:cs typeface="Times New Roman"/>
              </a:rPr>
              <a:t>Поздно</a:t>
            </a:r>
            <a:r>
              <a:rPr sz="1200" spc="100" dirty="0">
                <a:latin typeface="Times New Roman"/>
                <a:cs typeface="Times New Roman"/>
              </a:rPr>
              <a:t> </a:t>
            </a:r>
            <a:r>
              <a:rPr sz="1200" spc="-5" dirty="0">
                <a:latin typeface="Times New Roman"/>
                <a:cs typeface="Times New Roman"/>
              </a:rPr>
              <a:t>манифестирующие</a:t>
            </a:r>
            <a:r>
              <a:rPr sz="1200" spc="110" dirty="0">
                <a:latin typeface="Times New Roman"/>
                <a:cs typeface="Times New Roman"/>
              </a:rPr>
              <a:t> </a:t>
            </a:r>
            <a:r>
              <a:rPr sz="1200" spc="-5" dirty="0">
                <a:latin typeface="Times New Roman"/>
                <a:cs typeface="Times New Roman"/>
              </a:rPr>
              <a:t>приступы</a:t>
            </a:r>
            <a:r>
              <a:rPr sz="1200" spc="110" dirty="0">
                <a:latin typeface="Times New Roman"/>
                <a:cs typeface="Times New Roman"/>
              </a:rPr>
              <a:t> </a:t>
            </a:r>
            <a:r>
              <a:rPr sz="1200" spc="-5" dirty="0">
                <a:latin typeface="Times New Roman"/>
                <a:cs typeface="Times New Roman"/>
              </a:rPr>
              <a:t>шизофренических</a:t>
            </a:r>
            <a:r>
              <a:rPr sz="1200" spc="110" dirty="0">
                <a:latin typeface="Times New Roman"/>
                <a:cs typeface="Times New Roman"/>
              </a:rPr>
              <a:t> </a:t>
            </a:r>
            <a:r>
              <a:rPr sz="1200" spc="-5" dirty="0">
                <a:latin typeface="Times New Roman"/>
                <a:cs typeface="Times New Roman"/>
              </a:rPr>
              <a:t>психозов</a:t>
            </a:r>
            <a:r>
              <a:rPr sz="1200" spc="110" dirty="0">
                <a:latin typeface="Times New Roman"/>
                <a:cs typeface="Times New Roman"/>
              </a:rPr>
              <a:t> </a:t>
            </a:r>
            <a:r>
              <a:rPr sz="1200" spc="-5" dirty="0">
                <a:latin typeface="Times New Roman"/>
                <a:cs typeface="Times New Roman"/>
              </a:rPr>
              <a:t>характеризуются</a:t>
            </a:r>
            <a:endParaRPr sz="1200" dirty="0">
              <a:latin typeface="Times New Roman"/>
              <a:cs typeface="Times New Roman"/>
            </a:endParaRPr>
          </a:p>
        </p:txBody>
      </p:sp>
      <p:sp>
        <p:nvSpPr>
          <p:cNvPr id="5" name="object 5"/>
          <p:cNvSpPr txBox="1"/>
          <p:nvPr/>
        </p:nvSpPr>
        <p:spPr>
          <a:xfrm>
            <a:off x="546100" y="4540250"/>
            <a:ext cx="9405051" cy="2179443"/>
          </a:xfrm>
          <a:prstGeom prst="rect">
            <a:avLst/>
          </a:prstGeom>
        </p:spPr>
        <p:txBody>
          <a:bodyPr vert="horz" wrap="square" lIns="0" tIns="24765" rIns="0" bIns="0" rtlCol="0">
            <a:spAutoFit/>
          </a:bodyPr>
          <a:lstStyle/>
          <a:p>
            <a:pPr marL="12700" marR="6985" algn="just">
              <a:lnSpc>
                <a:spcPts val="1380"/>
              </a:lnSpc>
              <a:spcBef>
                <a:spcPts val="195"/>
              </a:spcBef>
            </a:pPr>
            <a:r>
              <a:rPr sz="1200" spc="-5" dirty="0">
                <a:latin typeface="Times New Roman"/>
                <a:cs typeface="Times New Roman"/>
              </a:rPr>
              <a:t>относительно небольшой прогредиентностью. </a:t>
            </a:r>
            <a:r>
              <a:rPr sz="1200" dirty="0">
                <a:latin typeface="Times New Roman"/>
                <a:cs typeface="Times New Roman"/>
              </a:rPr>
              <a:t>В </a:t>
            </a:r>
            <a:r>
              <a:rPr sz="1200" spc="-5" dirty="0">
                <a:latin typeface="Times New Roman"/>
                <a:cs typeface="Times New Roman"/>
              </a:rPr>
              <a:t>ремиссиях </a:t>
            </a:r>
            <a:r>
              <a:rPr sz="1200" dirty="0">
                <a:latin typeface="Times New Roman"/>
                <a:cs typeface="Times New Roman"/>
              </a:rPr>
              <a:t>с </a:t>
            </a:r>
            <a:r>
              <a:rPr sz="1200" spc="-5" dirty="0">
                <a:latin typeface="Times New Roman"/>
                <a:cs typeface="Times New Roman"/>
              </a:rPr>
              <a:t>высоким постоянством  наблюдаются резидуальные бредовые </a:t>
            </a:r>
            <a:r>
              <a:rPr sz="1200" dirty="0">
                <a:latin typeface="Times New Roman"/>
                <a:cs typeface="Times New Roman"/>
              </a:rPr>
              <a:t>и </a:t>
            </a:r>
            <a:r>
              <a:rPr sz="1200" spc="-5" dirty="0">
                <a:latin typeface="Times New Roman"/>
                <a:cs typeface="Times New Roman"/>
              </a:rPr>
              <a:t>галлюцинаторные расстройства, </a:t>
            </a:r>
            <a:r>
              <a:rPr sz="1200" dirty="0">
                <a:latin typeface="Times New Roman"/>
                <a:cs typeface="Times New Roman"/>
              </a:rPr>
              <a:t>а </a:t>
            </a:r>
            <a:r>
              <a:rPr sz="1200" spc="-5" dirty="0">
                <a:latin typeface="Times New Roman"/>
                <a:cs typeface="Times New Roman"/>
              </a:rPr>
              <a:t>также стойко  измененный аффективный </a:t>
            </a:r>
            <a:r>
              <a:rPr sz="1200" dirty="0">
                <a:latin typeface="Times New Roman"/>
                <a:cs typeface="Times New Roman"/>
              </a:rPr>
              <a:t>фон в </a:t>
            </a:r>
            <a:r>
              <a:rPr sz="1200" spc="-5" dirty="0">
                <a:latin typeface="Times New Roman"/>
                <a:cs typeface="Times New Roman"/>
              </a:rPr>
              <a:t>виде неглубокой субдепрессии или гипомании.  Негативные изменения личности нарастают обычно медленно </a:t>
            </a:r>
            <a:r>
              <a:rPr sz="1200" dirty="0">
                <a:latin typeface="Times New Roman"/>
                <a:cs typeface="Times New Roman"/>
              </a:rPr>
              <a:t>в </a:t>
            </a:r>
            <a:r>
              <a:rPr sz="1200" spc="-5" dirty="0">
                <a:latin typeface="Times New Roman"/>
                <a:cs typeface="Times New Roman"/>
              </a:rPr>
              <a:t>виде аутистических  тенденций, эмоционального снижения </a:t>
            </a:r>
            <a:r>
              <a:rPr sz="1200" dirty="0">
                <a:latin typeface="Times New Roman"/>
                <a:cs typeface="Times New Roman"/>
              </a:rPr>
              <a:t>и </a:t>
            </a:r>
            <a:r>
              <a:rPr sz="1200" spc="-5" dirty="0">
                <a:latin typeface="Times New Roman"/>
                <a:cs typeface="Times New Roman"/>
              </a:rPr>
              <a:t>усиления психопатоподобных расстройств,  которые были свойственны больным еще до манифестации заболевания (черты  ригидности, конфликтность, своеволие,</a:t>
            </a:r>
            <a:r>
              <a:rPr sz="1200" spc="45" dirty="0">
                <a:latin typeface="Times New Roman"/>
                <a:cs typeface="Times New Roman"/>
              </a:rPr>
              <a:t> </a:t>
            </a:r>
            <a:r>
              <a:rPr sz="1200" spc="-5" dirty="0">
                <a:latin typeface="Times New Roman"/>
                <a:cs typeface="Times New Roman"/>
              </a:rPr>
              <a:t>чудаковатость).</a:t>
            </a:r>
            <a:endParaRPr sz="1200" dirty="0">
              <a:latin typeface="Times New Roman"/>
              <a:cs typeface="Times New Roman"/>
            </a:endParaRPr>
          </a:p>
          <a:p>
            <a:pPr marL="12700" marR="5080" indent="449580" algn="just">
              <a:lnSpc>
                <a:spcPts val="1380"/>
              </a:lnSpc>
            </a:pPr>
            <a:r>
              <a:rPr sz="1200" spc="-5" dirty="0">
                <a:latin typeface="Times New Roman"/>
                <a:cs typeface="Times New Roman"/>
              </a:rPr>
              <a:t>После </a:t>
            </a:r>
            <a:r>
              <a:rPr sz="1200" dirty="0">
                <a:latin typeface="Times New Roman"/>
                <a:cs typeface="Times New Roman"/>
              </a:rPr>
              <a:t>50 </a:t>
            </a:r>
            <a:r>
              <a:rPr sz="1200" spc="-5" dirty="0">
                <a:latin typeface="Times New Roman"/>
                <a:cs typeface="Times New Roman"/>
              </a:rPr>
              <a:t>лет шизофрения развивается сравнительно редко. Среди форм  шизофрении преобладает параноидная. Реже возникает приступообразная шизофрения.  Возможность манифестации </a:t>
            </a:r>
            <a:r>
              <a:rPr sz="1200" dirty="0">
                <a:latin typeface="Times New Roman"/>
                <a:cs typeface="Times New Roman"/>
              </a:rPr>
              <a:t>у </a:t>
            </a:r>
            <a:r>
              <a:rPr sz="1200" spc="-5" dirty="0">
                <a:latin typeface="Times New Roman"/>
                <a:cs typeface="Times New Roman"/>
              </a:rPr>
              <a:t>пожилых вялотекущей </a:t>
            </a:r>
            <a:r>
              <a:rPr sz="1200" dirty="0">
                <a:latin typeface="Times New Roman"/>
                <a:cs typeface="Times New Roman"/>
              </a:rPr>
              <a:t>и </a:t>
            </a:r>
            <a:r>
              <a:rPr sz="1200" spc="-5" dirty="0">
                <a:latin typeface="Times New Roman"/>
                <a:cs typeface="Times New Roman"/>
              </a:rPr>
              <a:t>злокачественной </a:t>
            </a:r>
            <a:r>
              <a:rPr sz="1200" dirty="0">
                <a:latin typeface="Times New Roman"/>
                <a:cs typeface="Times New Roman"/>
              </a:rPr>
              <a:t>форм  </a:t>
            </a:r>
            <a:r>
              <a:rPr sz="1200" spc="-5" dirty="0">
                <a:latin typeface="Times New Roman"/>
                <a:cs typeface="Times New Roman"/>
              </a:rPr>
              <a:t>сомнительна.</a:t>
            </a:r>
            <a:endParaRPr sz="1200" dirty="0">
              <a:latin typeface="Times New Roman"/>
              <a:cs typeface="Times New Roman"/>
            </a:endParaRPr>
          </a:p>
          <a:p>
            <a:pPr marL="12700" marR="10160" indent="507365" algn="just">
              <a:lnSpc>
                <a:spcPts val="1380"/>
              </a:lnSpc>
            </a:pPr>
            <a:r>
              <a:rPr sz="1200" dirty="0">
                <a:latin typeface="Times New Roman"/>
                <a:cs typeface="Times New Roman"/>
              </a:rPr>
              <a:t>В </a:t>
            </a:r>
            <a:r>
              <a:rPr sz="1200" spc="-5" dirty="0">
                <a:latin typeface="Times New Roman"/>
                <a:cs typeface="Times New Roman"/>
              </a:rPr>
              <a:t>целом для клинической картины поздней шизофрении свойственны стертость,  атипичность симптоматики, ее возрастная окраска, относительно благоприятное</a:t>
            </a:r>
            <a:r>
              <a:rPr sz="1200" spc="110" dirty="0">
                <a:latin typeface="Times New Roman"/>
                <a:cs typeface="Times New Roman"/>
              </a:rPr>
              <a:t> </a:t>
            </a:r>
            <a:r>
              <a:rPr sz="1200" spc="-5" dirty="0">
                <a:latin typeface="Times New Roman"/>
                <a:cs typeface="Times New Roman"/>
              </a:rPr>
              <a:t>течение.</a:t>
            </a:r>
            <a:endParaRPr sz="1200" dirty="0">
              <a:latin typeface="Times New Roman"/>
              <a:cs typeface="Times New Roman"/>
            </a:endParaRPr>
          </a:p>
          <a:p>
            <a:pPr marL="12700" marR="5080" indent="508634" algn="just">
              <a:lnSpc>
                <a:spcPts val="1380"/>
              </a:lnSpc>
            </a:pPr>
            <a:r>
              <a:rPr sz="1200" spc="-5" dirty="0">
                <a:latin typeface="Times New Roman"/>
                <a:cs typeface="Times New Roman"/>
              </a:rPr>
              <a:t>Параноидная шизофрения проявляется мелкомасштабным бредом материального  ущерба, ревности, отравления, ипохондрическим. Вербальные галлюцинации сочетаются  </a:t>
            </a:r>
            <a:r>
              <a:rPr sz="1200" dirty="0">
                <a:latin typeface="Times New Roman"/>
                <a:cs typeface="Times New Roman"/>
              </a:rPr>
              <a:t>с </a:t>
            </a:r>
            <a:r>
              <a:rPr sz="1200" spc="-5" dirty="0">
                <a:latin typeface="Times New Roman"/>
                <a:cs typeface="Times New Roman"/>
              </a:rPr>
              <a:t>обонятельными </a:t>
            </a:r>
            <a:r>
              <a:rPr sz="1200" dirty="0">
                <a:latin typeface="Times New Roman"/>
                <a:cs typeface="Times New Roman"/>
              </a:rPr>
              <a:t>и </a:t>
            </a:r>
            <a:r>
              <a:rPr sz="1200" spc="-5" dirty="0">
                <a:latin typeface="Times New Roman"/>
                <a:cs typeface="Times New Roman"/>
              </a:rPr>
              <a:t>тактильными. </a:t>
            </a:r>
            <a:r>
              <a:rPr sz="1200" dirty="0">
                <a:latin typeface="Times New Roman"/>
                <a:cs typeface="Times New Roman"/>
              </a:rPr>
              <a:t>Из </a:t>
            </a:r>
            <a:r>
              <a:rPr sz="1200" spc="-5" dirty="0">
                <a:latin typeface="Times New Roman"/>
                <a:cs typeface="Times New Roman"/>
              </a:rPr>
              <a:t>психических автоматизмов </a:t>
            </a:r>
            <a:r>
              <a:rPr sz="1200" dirty="0">
                <a:latin typeface="Times New Roman"/>
                <a:cs typeface="Times New Roman"/>
              </a:rPr>
              <a:t>в </a:t>
            </a:r>
            <a:r>
              <a:rPr sz="1200" spc="-5" dirty="0">
                <a:latin typeface="Times New Roman"/>
                <a:cs typeface="Times New Roman"/>
              </a:rPr>
              <a:t>основном выявляются  сенестопатические. Для приступообразной шизофрении особенно характерны затяжные  тревожные, бредовые </a:t>
            </a:r>
            <a:r>
              <a:rPr sz="1200" dirty="0">
                <a:latin typeface="Times New Roman"/>
                <a:cs typeface="Times New Roman"/>
              </a:rPr>
              <a:t>и </a:t>
            </a:r>
            <a:r>
              <a:rPr sz="1200" spc="-5" dirty="0">
                <a:latin typeface="Times New Roman"/>
                <a:cs typeface="Times New Roman"/>
              </a:rPr>
              <a:t>ипохондрические депрессии. Реже возникают атипичные</a:t>
            </a:r>
            <a:r>
              <a:rPr sz="1200" spc="65" dirty="0">
                <a:latin typeface="Times New Roman"/>
                <a:cs typeface="Times New Roman"/>
              </a:rPr>
              <a:t> </a:t>
            </a:r>
            <a:r>
              <a:rPr sz="1200" spc="-5" dirty="0">
                <a:latin typeface="Times New Roman"/>
                <a:cs typeface="Times New Roman"/>
              </a:rPr>
              <a:t>мании.</a:t>
            </a:r>
            <a:endParaRPr sz="12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698500" y="1568450"/>
            <a:ext cx="9276101" cy="2377574"/>
          </a:xfrm>
          <a:prstGeom prst="rect">
            <a:avLst/>
          </a:prstGeom>
        </p:spPr>
        <p:txBody>
          <a:bodyPr vert="horz" wrap="square" lIns="0" tIns="12700" rIns="0" bIns="0" rtlCol="0">
            <a:spAutoFit/>
          </a:bodyPr>
          <a:lstStyle/>
          <a:p>
            <a:pPr marL="450850" algn="ctr">
              <a:lnSpc>
                <a:spcPct val="100000"/>
              </a:lnSpc>
              <a:spcBef>
                <a:spcPts val="100"/>
              </a:spcBef>
            </a:pPr>
            <a:r>
              <a:rPr sz="1200" b="1" spc="-5" dirty="0">
                <a:latin typeface="Times New Roman"/>
                <a:cs typeface="Times New Roman"/>
              </a:rPr>
              <a:t>Психологическое исследование шизофренического</a:t>
            </a:r>
            <a:r>
              <a:rPr sz="1200" b="1" spc="50" dirty="0">
                <a:latin typeface="Times New Roman"/>
                <a:cs typeface="Times New Roman"/>
              </a:rPr>
              <a:t> </a:t>
            </a:r>
            <a:r>
              <a:rPr sz="1200" b="1" spc="-5" dirty="0">
                <a:latin typeface="Times New Roman"/>
                <a:cs typeface="Times New Roman"/>
              </a:rPr>
              <a:t>симптомокомплекса</a:t>
            </a:r>
            <a:endParaRPr sz="1200" dirty="0">
              <a:latin typeface="Times New Roman"/>
              <a:cs typeface="Times New Roman"/>
            </a:endParaRPr>
          </a:p>
          <a:p>
            <a:pPr marL="12700" marR="5080" indent="449580" algn="just">
              <a:lnSpc>
                <a:spcPts val="1380"/>
              </a:lnSpc>
              <a:spcBef>
                <a:spcPts val="1035"/>
              </a:spcBef>
            </a:pPr>
            <a:r>
              <a:rPr sz="1200" spc="-5" dirty="0">
                <a:latin typeface="Times New Roman"/>
                <a:cs typeface="Times New Roman"/>
              </a:rPr>
              <a:t>Искажение процессов обобщения </a:t>
            </a:r>
            <a:r>
              <a:rPr sz="1200" dirty="0">
                <a:latin typeface="Times New Roman"/>
                <a:cs typeface="Times New Roman"/>
              </a:rPr>
              <a:t>и </a:t>
            </a:r>
            <a:r>
              <a:rPr sz="1200" spc="-5" dirty="0">
                <a:latin typeface="Times New Roman"/>
                <a:cs typeface="Times New Roman"/>
              </a:rPr>
              <a:t>отвлечения </a:t>
            </a:r>
            <a:r>
              <a:rPr sz="1200" dirty="0">
                <a:latin typeface="Times New Roman"/>
                <a:cs typeface="Times New Roman"/>
              </a:rPr>
              <a:t>у </a:t>
            </a:r>
            <a:r>
              <a:rPr sz="1200" spc="-5" dirty="0">
                <a:latin typeface="Times New Roman"/>
                <a:cs typeface="Times New Roman"/>
              </a:rPr>
              <a:t>больных шизофренией особенно  легко выявляется при исследовании методикой классификации. Распределение карточек  на группы производится больными чрезмерно обобщенно, без связи </a:t>
            </a:r>
            <a:r>
              <a:rPr sz="1200" dirty="0">
                <a:latin typeface="Times New Roman"/>
                <a:cs typeface="Times New Roman"/>
              </a:rPr>
              <a:t>с </a:t>
            </a:r>
            <a:r>
              <a:rPr sz="1200" spc="-5" dirty="0">
                <a:latin typeface="Times New Roman"/>
                <a:cs typeface="Times New Roman"/>
              </a:rPr>
              <a:t>реальным  содержанием явлений. Легкость актуализации «слабых», чрезмерно обобщенных  признаков обнаруживается, когда больному шизофренией предъявляют карточку, где  изображены далекие друг </a:t>
            </a:r>
            <a:r>
              <a:rPr sz="1200" dirty="0">
                <a:latin typeface="Times New Roman"/>
                <a:cs typeface="Times New Roman"/>
              </a:rPr>
              <a:t>от </a:t>
            </a:r>
            <a:r>
              <a:rPr sz="1200" spc="-5" dirty="0">
                <a:latin typeface="Times New Roman"/>
                <a:cs typeface="Times New Roman"/>
              </a:rPr>
              <a:t>друга предметы. Здоровые обследуемые </a:t>
            </a:r>
            <a:r>
              <a:rPr sz="1200" dirty="0">
                <a:latin typeface="Times New Roman"/>
                <a:cs typeface="Times New Roman"/>
              </a:rPr>
              <a:t>в </a:t>
            </a:r>
            <a:r>
              <a:rPr sz="1200" spc="-5" dirty="0">
                <a:latin typeface="Times New Roman"/>
                <a:cs typeface="Times New Roman"/>
              </a:rPr>
              <a:t>таких случаях либо  отказываются выполнить задание, говоря, что эта карточка не содержит изображений трех  предметов, которые можно было бы обобщить, либо дают обусловлено-формальное  решение («если </a:t>
            </a:r>
            <a:r>
              <a:rPr sz="1200" dirty="0">
                <a:latin typeface="Times New Roman"/>
                <a:cs typeface="Times New Roman"/>
              </a:rPr>
              <a:t>вы </a:t>
            </a:r>
            <a:r>
              <a:rPr sz="1200" spc="-5" dirty="0">
                <a:latin typeface="Times New Roman"/>
                <a:cs typeface="Times New Roman"/>
              </a:rPr>
              <a:t>настаиваете, то можно так... но это неправильно»). Больные  шизофренией </a:t>
            </a:r>
            <a:r>
              <a:rPr sz="1200" dirty="0">
                <a:latin typeface="Times New Roman"/>
                <a:cs typeface="Times New Roman"/>
              </a:rPr>
              <a:t>в </a:t>
            </a:r>
            <a:r>
              <a:rPr sz="1200" spc="-5" dirty="0">
                <a:latin typeface="Times New Roman"/>
                <a:cs typeface="Times New Roman"/>
              </a:rPr>
              <a:t>этих случаях легко производят обобщение </a:t>
            </a:r>
            <a:r>
              <a:rPr sz="1200" dirty="0">
                <a:latin typeface="Times New Roman"/>
                <a:cs typeface="Times New Roman"/>
              </a:rPr>
              <a:t>и </a:t>
            </a:r>
            <a:r>
              <a:rPr sz="1200" spc="-5" dirty="0">
                <a:latin typeface="Times New Roman"/>
                <a:cs typeface="Times New Roman"/>
              </a:rPr>
              <a:t>отстаивают правильность  решения</a:t>
            </a:r>
            <a:r>
              <a:rPr sz="1200" dirty="0">
                <a:latin typeface="Times New Roman"/>
                <a:cs typeface="Times New Roman"/>
              </a:rPr>
              <a:t> </a:t>
            </a:r>
            <a:r>
              <a:rPr sz="1200" spc="-5" dirty="0">
                <a:latin typeface="Times New Roman"/>
                <a:cs typeface="Times New Roman"/>
              </a:rPr>
              <a:t>задачи.</a:t>
            </a:r>
            <a:endParaRPr sz="1200" dirty="0">
              <a:latin typeface="Times New Roman"/>
              <a:cs typeface="Times New Roman"/>
            </a:endParaRPr>
          </a:p>
          <a:p>
            <a:pPr marL="12700" marR="8255" indent="449580" algn="just">
              <a:lnSpc>
                <a:spcPts val="1380"/>
              </a:lnSpc>
              <a:spcBef>
                <a:spcPts val="1000"/>
              </a:spcBef>
            </a:pPr>
            <a:r>
              <a:rPr sz="1200" spc="-5" dirty="0">
                <a:latin typeface="Times New Roman"/>
                <a:cs typeface="Times New Roman"/>
              </a:rPr>
              <a:t>Так, например, предъявляется карточка, на которой нарисованы роза, яблоко, шуба,  книга. Больной С: «Роза, яблоко </a:t>
            </a:r>
            <a:r>
              <a:rPr sz="1200" dirty="0">
                <a:latin typeface="Times New Roman"/>
                <a:cs typeface="Times New Roman"/>
              </a:rPr>
              <a:t>и </a:t>
            </a:r>
            <a:r>
              <a:rPr sz="1200" spc="-5" dirty="0">
                <a:latin typeface="Times New Roman"/>
                <a:cs typeface="Times New Roman"/>
              </a:rPr>
              <a:t>книга имеют листья». Больной </a:t>
            </a:r>
            <a:r>
              <a:rPr sz="1200" dirty="0">
                <a:latin typeface="Times New Roman"/>
                <a:cs typeface="Times New Roman"/>
              </a:rPr>
              <a:t>О.: </a:t>
            </a:r>
            <a:r>
              <a:rPr sz="1200" spc="-5" dirty="0">
                <a:latin typeface="Times New Roman"/>
                <a:cs typeface="Times New Roman"/>
              </a:rPr>
              <a:t>«Если </a:t>
            </a:r>
            <a:r>
              <a:rPr sz="1200" dirty="0">
                <a:latin typeface="Times New Roman"/>
                <a:cs typeface="Times New Roman"/>
              </a:rPr>
              <a:t>в </a:t>
            </a:r>
            <a:r>
              <a:rPr sz="1200" spc="-5" dirty="0">
                <a:latin typeface="Times New Roman"/>
                <a:cs typeface="Times New Roman"/>
              </a:rPr>
              <a:t>грамматике  разбираться, то книга, роза, </a:t>
            </a:r>
            <a:r>
              <a:rPr sz="1200" dirty="0">
                <a:latin typeface="Times New Roman"/>
                <a:cs typeface="Times New Roman"/>
              </a:rPr>
              <a:t>и </a:t>
            </a:r>
            <a:r>
              <a:rPr sz="1200" spc="-5" dirty="0">
                <a:latin typeface="Times New Roman"/>
                <a:cs typeface="Times New Roman"/>
              </a:rPr>
              <a:t>шуба женского рода, </a:t>
            </a:r>
            <a:r>
              <a:rPr sz="1200" dirty="0">
                <a:latin typeface="Times New Roman"/>
                <a:cs typeface="Times New Roman"/>
              </a:rPr>
              <a:t>а </a:t>
            </a:r>
            <a:r>
              <a:rPr sz="1200" spc="-5" dirty="0">
                <a:latin typeface="Times New Roman"/>
                <a:cs typeface="Times New Roman"/>
              </a:rPr>
              <a:t>яблоко </a:t>
            </a:r>
            <a:r>
              <a:rPr sz="1200" dirty="0">
                <a:latin typeface="Times New Roman"/>
                <a:cs typeface="Times New Roman"/>
              </a:rPr>
              <a:t>— </a:t>
            </a:r>
            <a:r>
              <a:rPr sz="1200" spc="-5" dirty="0">
                <a:latin typeface="Times New Roman"/>
                <a:cs typeface="Times New Roman"/>
              </a:rPr>
              <a:t>среднего</a:t>
            </a:r>
            <a:r>
              <a:rPr sz="1200" spc="95" dirty="0">
                <a:latin typeface="Times New Roman"/>
                <a:cs typeface="Times New Roman"/>
              </a:rPr>
              <a:t> </a:t>
            </a:r>
            <a:r>
              <a:rPr sz="1200" spc="-5" dirty="0" err="1">
                <a:latin typeface="Times New Roman"/>
                <a:cs typeface="Times New Roman"/>
              </a:rPr>
              <a:t>рода</a:t>
            </a:r>
            <a:r>
              <a:rPr sz="1200" spc="-5" dirty="0" smtClean="0">
                <a:latin typeface="Times New Roman"/>
                <a:cs typeface="Times New Roman"/>
              </a:rPr>
              <a:t>».</a:t>
            </a:r>
            <a:endParaRPr lang="ru-RU" sz="1200" dirty="0">
              <a:latin typeface="Times New Roman"/>
              <a:cs typeface="Times New Roman"/>
            </a:endParaRPr>
          </a:p>
          <a:p>
            <a:pPr marL="12700" marR="8255" indent="449580" algn="just">
              <a:lnSpc>
                <a:spcPts val="1380"/>
              </a:lnSpc>
              <a:spcBef>
                <a:spcPts val="1000"/>
              </a:spcBef>
            </a:pPr>
            <a:r>
              <a:rPr sz="1200" dirty="0" err="1" smtClean="0">
                <a:latin typeface="Times New Roman"/>
                <a:cs typeface="Times New Roman"/>
              </a:rPr>
              <a:t>При</a:t>
            </a:r>
            <a:r>
              <a:rPr sz="1200" dirty="0" smtClean="0">
                <a:latin typeface="Times New Roman"/>
                <a:cs typeface="Times New Roman"/>
              </a:rPr>
              <a:t> </a:t>
            </a:r>
            <a:r>
              <a:rPr sz="1200" spc="-5" dirty="0">
                <a:latin typeface="Times New Roman"/>
                <a:cs typeface="Times New Roman"/>
              </a:rPr>
              <a:t>исследовании методикой исключения нередко </a:t>
            </a:r>
            <a:r>
              <a:rPr sz="1200" dirty="0">
                <a:latin typeface="Times New Roman"/>
                <a:cs typeface="Times New Roman"/>
              </a:rPr>
              <a:t>у </a:t>
            </a:r>
            <a:r>
              <a:rPr sz="1200" spc="-5" dirty="0">
                <a:latin typeface="Times New Roman"/>
                <a:cs typeface="Times New Roman"/>
              </a:rPr>
              <a:t>больных</a:t>
            </a:r>
            <a:r>
              <a:rPr sz="1200" spc="280" dirty="0">
                <a:latin typeface="Times New Roman"/>
                <a:cs typeface="Times New Roman"/>
              </a:rPr>
              <a:t> </a:t>
            </a:r>
            <a:r>
              <a:rPr sz="1200" spc="-5" dirty="0">
                <a:latin typeface="Times New Roman"/>
                <a:cs typeface="Times New Roman"/>
              </a:rPr>
              <a:t>шизофренией</a:t>
            </a:r>
            <a:endParaRPr sz="1200" dirty="0">
              <a:latin typeface="Times New Roman"/>
              <a:cs typeface="Times New Roman"/>
            </a:endParaRPr>
          </a:p>
        </p:txBody>
      </p:sp>
      <p:sp>
        <p:nvSpPr>
          <p:cNvPr id="12" name="object 12"/>
          <p:cNvSpPr txBox="1"/>
          <p:nvPr/>
        </p:nvSpPr>
        <p:spPr>
          <a:xfrm>
            <a:off x="698500" y="4159250"/>
            <a:ext cx="9278797" cy="3102772"/>
          </a:xfrm>
          <a:prstGeom prst="rect">
            <a:avLst/>
          </a:prstGeom>
        </p:spPr>
        <p:txBody>
          <a:bodyPr vert="horz" wrap="square" lIns="0" tIns="24765" rIns="0" bIns="0" rtlCol="0">
            <a:spAutoFit/>
          </a:bodyPr>
          <a:lstStyle/>
          <a:p>
            <a:pPr marL="12700" marR="8255" algn="just">
              <a:lnSpc>
                <a:spcPts val="1380"/>
              </a:lnSpc>
              <a:spcBef>
                <a:spcPts val="195"/>
              </a:spcBef>
            </a:pPr>
            <a:r>
              <a:rPr sz="1200" spc="-5" dirty="0">
                <a:latin typeface="Times New Roman"/>
                <a:cs typeface="Times New Roman"/>
              </a:rPr>
              <a:t>обнаруживаются явления разноплановости мышления (проявление нарушения  целенаправленности мышления). Одно </a:t>
            </a:r>
            <a:r>
              <a:rPr sz="1200" dirty="0">
                <a:latin typeface="Times New Roman"/>
                <a:cs typeface="Times New Roman"/>
              </a:rPr>
              <a:t>и </a:t>
            </a:r>
            <a:r>
              <a:rPr sz="1200" spc="-5" dirty="0">
                <a:latin typeface="Times New Roman"/>
                <a:cs typeface="Times New Roman"/>
              </a:rPr>
              <a:t>то </a:t>
            </a:r>
            <a:r>
              <a:rPr sz="1200" dirty="0">
                <a:latin typeface="Times New Roman"/>
                <a:cs typeface="Times New Roman"/>
              </a:rPr>
              <a:t>же </a:t>
            </a:r>
            <a:r>
              <a:rPr sz="1200" spc="-5" dirty="0">
                <a:latin typeface="Times New Roman"/>
                <a:cs typeface="Times New Roman"/>
              </a:rPr>
              <a:t>задание больной выполняет </a:t>
            </a:r>
            <a:r>
              <a:rPr sz="1200" dirty="0">
                <a:latin typeface="Times New Roman"/>
                <a:cs typeface="Times New Roman"/>
              </a:rPr>
              <a:t>в </a:t>
            </a:r>
            <a:r>
              <a:rPr sz="1200" spc="-5" dirty="0">
                <a:latin typeface="Times New Roman"/>
                <a:cs typeface="Times New Roman"/>
              </a:rPr>
              <a:t>нескольких  вариантах (иногда один из них правильный). </a:t>
            </a:r>
            <a:r>
              <a:rPr sz="1200" dirty="0">
                <a:latin typeface="Times New Roman"/>
                <a:cs typeface="Times New Roman"/>
              </a:rPr>
              <a:t>При </a:t>
            </a:r>
            <a:r>
              <a:rPr sz="1200" spc="-5" dirty="0">
                <a:latin typeface="Times New Roman"/>
                <a:cs typeface="Times New Roman"/>
              </a:rPr>
              <a:t>этом предпочтение какому-либо  решению не</a:t>
            </a:r>
            <a:r>
              <a:rPr sz="1200" spc="5" dirty="0">
                <a:latin typeface="Times New Roman"/>
                <a:cs typeface="Times New Roman"/>
              </a:rPr>
              <a:t> </a:t>
            </a:r>
            <a:r>
              <a:rPr sz="1200" spc="-5" dirty="0">
                <a:latin typeface="Times New Roman"/>
                <a:cs typeface="Times New Roman"/>
              </a:rPr>
              <a:t>отдается.</a:t>
            </a:r>
            <a:endParaRPr sz="1200" dirty="0">
              <a:latin typeface="Times New Roman"/>
              <a:cs typeface="Times New Roman"/>
            </a:endParaRPr>
          </a:p>
          <a:p>
            <a:pPr marL="12700" marR="8890" indent="449580" algn="just">
              <a:lnSpc>
                <a:spcPts val="1380"/>
              </a:lnSpc>
              <a:spcBef>
                <a:spcPts val="1000"/>
              </a:spcBef>
            </a:pPr>
            <a:r>
              <a:rPr sz="1200" spc="-5" dirty="0">
                <a:latin typeface="Times New Roman"/>
                <a:cs typeface="Times New Roman"/>
              </a:rPr>
              <a:t>Случайные, неадекватные ассоциации обнаруживаются </a:t>
            </a:r>
            <a:r>
              <a:rPr sz="1200" dirty="0">
                <a:latin typeface="Times New Roman"/>
                <a:cs typeface="Times New Roman"/>
              </a:rPr>
              <a:t>в </a:t>
            </a:r>
            <a:r>
              <a:rPr sz="1200" spc="-5" dirty="0">
                <a:latin typeface="Times New Roman"/>
                <a:cs typeface="Times New Roman"/>
              </a:rPr>
              <a:t>пиктограммах больных  шизофренией. </a:t>
            </a:r>
            <a:r>
              <a:rPr sz="1200" dirty="0">
                <a:latin typeface="Times New Roman"/>
                <a:cs typeface="Times New Roman"/>
              </a:rPr>
              <a:t>При </a:t>
            </a:r>
            <a:r>
              <a:rPr sz="1200" spc="-5" dirty="0">
                <a:latin typeface="Times New Roman"/>
                <a:cs typeface="Times New Roman"/>
              </a:rPr>
              <a:t>исследовании методикой пиктограмм больных шизофренией нередко  отмечается своеобразная легкость, </a:t>
            </a:r>
            <a:r>
              <a:rPr sz="1200" dirty="0">
                <a:latin typeface="Times New Roman"/>
                <a:cs typeface="Times New Roman"/>
              </a:rPr>
              <a:t>с </a:t>
            </a:r>
            <a:r>
              <a:rPr sz="1200" spc="-5" dirty="0">
                <a:latin typeface="Times New Roman"/>
                <a:cs typeface="Times New Roman"/>
              </a:rPr>
              <a:t>которой они подбирают образы для опосредования.  Пиктограммы, особенно </a:t>
            </a:r>
            <a:r>
              <a:rPr sz="1200" dirty="0">
                <a:latin typeface="Times New Roman"/>
                <a:cs typeface="Times New Roman"/>
              </a:rPr>
              <a:t>к </a:t>
            </a:r>
            <a:r>
              <a:rPr sz="1200" spc="-5" dirty="0">
                <a:latin typeface="Times New Roman"/>
                <a:cs typeface="Times New Roman"/>
              </a:rPr>
              <a:t>словам абстрактного содержания, не представляют для них  такой трудности, как для больных </a:t>
            </a:r>
            <a:r>
              <a:rPr sz="1200" dirty="0">
                <a:latin typeface="Times New Roman"/>
                <a:cs typeface="Times New Roman"/>
              </a:rPr>
              <a:t>с </a:t>
            </a:r>
            <a:r>
              <a:rPr sz="1200" spc="-5" dirty="0">
                <a:latin typeface="Times New Roman"/>
                <a:cs typeface="Times New Roman"/>
              </a:rPr>
              <a:t>интеллектуальной недостаточностью вследствие  органического поражения</a:t>
            </a:r>
            <a:r>
              <a:rPr sz="1200" spc="20" dirty="0">
                <a:latin typeface="Times New Roman"/>
                <a:cs typeface="Times New Roman"/>
              </a:rPr>
              <a:t> </a:t>
            </a:r>
            <a:r>
              <a:rPr sz="1200" spc="-5" dirty="0">
                <a:latin typeface="Times New Roman"/>
                <a:cs typeface="Times New Roman"/>
              </a:rPr>
              <a:t>мозга.</a:t>
            </a:r>
            <a:endParaRPr sz="1200" dirty="0">
              <a:latin typeface="Times New Roman"/>
              <a:cs typeface="Times New Roman"/>
            </a:endParaRPr>
          </a:p>
          <a:p>
            <a:pPr marL="461645" algn="just">
              <a:lnSpc>
                <a:spcPts val="1410"/>
              </a:lnSpc>
              <a:spcBef>
                <a:spcPts val="905"/>
              </a:spcBef>
            </a:pPr>
            <a:r>
              <a:rPr sz="1200" dirty="0">
                <a:latin typeface="Times New Roman"/>
                <a:cs typeface="Times New Roman"/>
              </a:rPr>
              <a:t>С </a:t>
            </a:r>
            <a:r>
              <a:rPr sz="1200" spc="-5" dirty="0">
                <a:latin typeface="Times New Roman"/>
                <a:cs typeface="Times New Roman"/>
              </a:rPr>
              <a:t>преобладанием случайных, несущественных ассоциаций, </a:t>
            </a:r>
            <a:r>
              <a:rPr sz="1200" dirty="0">
                <a:latin typeface="Times New Roman"/>
                <a:cs typeface="Times New Roman"/>
              </a:rPr>
              <a:t>с</a:t>
            </a:r>
            <a:r>
              <a:rPr sz="1200" spc="270" dirty="0">
                <a:latin typeface="Times New Roman"/>
                <a:cs typeface="Times New Roman"/>
              </a:rPr>
              <a:t> </a:t>
            </a:r>
            <a:r>
              <a:rPr sz="1200" spc="-5" dirty="0">
                <a:latin typeface="Times New Roman"/>
                <a:cs typeface="Times New Roman"/>
              </a:rPr>
              <a:t>актуализацией</a:t>
            </a:r>
            <a:endParaRPr sz="1200" dirty="0">
              <a:latin typeface="Times New Roman"/>
              <a:cs typeface="Times New Roman"/>
            </a:endParaRPr>
          </a:p>
          <a:p>
            <a:pPr marL="12700" marR="5080" algn="just">
              <a:lnSpc>
                <a:spcPts val="1380"/>
              </a:lnSpc>
              <a:spcBef>
                <a:spcPts val="65"/>
              </a:spcBef>
            </a:pPr>
            <a:r>
              <a:rPr sz="1200" spc="-5" dirty="0">
                <a:latin typeface="Times New Roman"/>
                <a:cs typeface="Times New Roman"/>
              </a:rPr>
              <a:t>«слабых» признаков предметов </a:t>
            </a:r>
            <a:r>
              <a:rPr sz="1200" dirty="0">
                <a:latin typeface="Times New Roman"/>
                <a:cs typeface="Times New Roman"/>
              </a:rPr>
              <a:t>и </a:t>
            </a:r>
            <a:r>
              <a:rPr sz="1200" spc="-5" dirty="0">
                <a:latin typeface="Times New Roman"/>
                <a:cs typeface="Times New Roman"/>
              </a:rPr>
              <a:t>явлений связаны </a:t>
            </a:r>
            <a:r>
              <a:rPr sz="1200" dirty="0">
                <a:latin typeface="Times New Roman"/>
                <a:cs typeface="Times New Roman"/>
              </a:rPr>
              <a:t>и </a:t>
            </a:r>
            <a:r>
              <a:rPr sz="1200" spc="-5" dirty="0">
                <a:latin typeface="Times New Roman"/>
                <a:cs typeface="Times New Roman"/>
              </a:rPr>
              <a:t>наблюдающиеся </a:t>
            </a:r>
            <a:r>
              <a:rPr sz="1200" dirty="0">
                <a:latin typeface="Times New Roman"/>
                <a:cs typeface="Times New Roman"/>
              </a:rPr>
              <a:t>у </a:t>
            </a:r>
            <a:r>
              <a:rPr sz="1200" spc="-5" dirty="0">
                <a:latin typeface="Times New Roman"/>
                <a:cs typeface="Times New Roman"/>
              </a:rPr>
              <a:t>больных  шизофренией явления бесплодного мудрствования </a:t>
            </a:r>
            <a:r>
              <a:rPr sz="1200" dirty="0">
                <a:latin typeface="Times New Roman"/>
                <a:cs typeface="Times New Roman"/>
              </a:rPr>
              <a:t>— </a:t>
            </a:r>
            <a:r>
              <a:rPr sz="1200" i="1" spc="-5" dirty="0">
                <a:latin typeface="Times New Roman"/>
                <a:cs typeface="Times New Roman"/>
              </a:rPr>
              <a:t>резонерства. </a:t>
            </a:r>
            <a:r>
              <a:rPr sz="1200" dirty="0">
                <a:latin typeface="Times New Roman"/>
                <a:cs typeface="Times New Roman"/>
              </a:rPr>
              <a:t>В </a:t>
            </a:r>
            <a:r>
              <a:rPr sz="1200" spc="-5" dirty="0">
                <a:latin typeface="Times New Roman"/>
                <a:cs typeface="Times New Roman"/>
              </a:rPr>
              <a:t>структуре  резонерства выделяют следующие компоненты: слабость суждений (выхолощенность  ассоциаций, потеря целенаправленности, соскальзывания); непременные условия  возникновения резонерства </a:t>
            </a:r>
            <a:r>
              <a:rPr sz="1200" dirty="0">
                <a:latin typeface="Times New Roman"/>
                <a:cs typeface="Times New Roman"/>
              </a:rPr>
              <a:t>— </a:t>
            </a:r>
            <a:r>
              <a:rPr sz="1200" spc="-5" dirty="0">
                <a:latin typeface="Times New Roman"/>
                <a:cs typeface="Times New Roman"/>
              </a:rPr>
              <a:t>аффективные изменения, проявляющиеся </a:t>
            </a:r>
            <a:r>
              <a:rPr sz="1200" dirty="0">
                <a:latin typeface="Times New Roman"/>
                <a:cs typeface="Times New Roman"/>
              </a:rPr>
              <a:t>в </a:t>
            </a:r>
            <a:r>
              <a:rPr sz="1200" spc="-5" dirty="0">
                <a:latin typeface="Times New Roman"/>
                <a:cs typeface="Times New Roman"/>
              </a:rPr>
              <a:t>неадекватности  выбора предмета обсуждения, </a:t>
            </a:r>
            <a:r>
              <a:rPr sz="1200" dirty="0">
                <a:latin typeface="Times New Roman"/>
                <a:cs typeface="Times New Roman"/>
              </a:rPr>
              <a:t>в </a:t>
            </a:r>
            <a:r>
              <a:rPr sz="1200" spc="-5" dirty="0">
                <a:latin typeface="Times New Roman"/>
                <a:cs typeface="Times New Roman"/>
              </a:rPr>
              <a:t>претенциозно-оценочной позиции больного, склонности </a:t>
            </a:r>
            <a:r>
              <a:rPr sz="1200" dirty="0">
                <a:latin typeface="Times New Roman"/>
                <a:cs typeface="Times New Roman"/>
              </a:rPr>
              <a:t>к  </a:t>
            </a:r>
            <a:r>
              <a:rPr sz="1200" spc="-5" dirty="0">
                <a:latin typeface="Times New Roman"/>
                <a:cs typeface="Times New Roman"/>
              </a:rPr>
              <a:t>большим обобщениям по поводу относительно незначительных объектов суждения, </a:t>
            </a:r>
            <a:r>
              <a:rPr sz="1200" dirty="0">
                <a:latin typeface="Times New Roman"/>
                <a:cs typeface="Times New Roman"/>
              </a:rPr>
              <a:t>к  </a:t>
            </a:r>
            <a:r>
              <a:rPr sz="1200" spc="-5" dirty="0">
                <a:latin typeface="Times New Roman"/>
                <a:cs typeface="Times New Roman"/>
              </a:rPr>
              <a:t>многоречивости, многозначительности, </a:t>
            </a:r>
            <a:r>
              <a:rPr sz="1200" dirty="0">
                <a:latin typeface="Times New Roman"/>
                <a:cs typeface="Times New Roman"/>
              </a:rPr>
              <a:t>и </a:t>
            </a:r>
            <a:r>
              <a:rPr sz="1200" spc="-5" dirty="0">
                <a:latin typeface="Times New Roman"/>
                <a:cs typeface="Times New Roman"/>
              </a:rPr>
              <a:t>своеобразному неуместному пафосу  высказываний.</a:t>
            </a:r>
            <a:endParaRPr sz="1200" dirty="0">
              <a:latin typeface="Times New Roman"/>
              <a:cs typeface="Times New Roman"/>
            </a:endParaRPr>
          </a:p>
          <a:p>
            <a:pPr marL="12700" marR="8255" indent="449580" algn="just">
              <a:lnSpc>
                <a:spcPts val="1380"/>
              </a:lnSpc>
              <a:spcBef>
                <a:spcPts val="1000"/>
              </a:spcBef>
            </a:pPr>
            <a:r>
              <a:rPr sz="1200" dirty="0">
                <a:latin typeface="Times New Roman"/>
                <a:cs typeface="Times New Roman"/>
              </a:rPr>
              <a:t>В </a:t>
            </a:r>
            <a:r>
              <a:rPr sz="1200" spc="-5" dirty="0">
                <a:latin typeface="Times New Roman"/>
                <a:cs typeface="Times New Roman"/>
              </a:rPr>
              <a:t>тех случаях, когда ошибочные суждения единичны, эпизодичны, можно говорить  </a:t>
            </a:r>
            <a:r>
              <a:rPr sz="1200" dirty="0">
                <a:latin typeface="Times New Roman"/>
                <a:cs typeface="Times New Roman"/>
              </a:rPr>
              <a:t>о </a:t>
            </a:r>
            <a:r>
              <a:rPr sz="1200" i="1" spc="-5" dirty="0">
                <a:latin typeface="Times New Roman"/>
                <a:cs typeface="Times New Roman"/>
              </a:rPr>
              <a:t>соскальзываниях</a:t>
            </a:r>
            <a:r>
              <a:rPr sz="1200" spc="-5" dirty="0">
                <a:latin typeface="Times New Roman"/>
                <a:cs typeface="Times New Roman"/>
              </a:rPr>
              <a:t>. Соскальзывания наблюдаются </a:t>
            </a:r>
            <a:r>
              <a:rPr sz="1200" dirty="0">
                <a:latin typeface="Times New Roman"/>
                <a:cs typeface="Times New Roman"/>
              </a:rPr>
              <a:t>у </a:t>
            </a:r>
            <a:r>
              <a:rPr sz="1200" spc="-5" dirty="0">
                <a:latin typeface="Times New Roman"/>
                <a:cs typeface="Times New Roman"/>
              </a:rPr>
              <a:t>больных шизофренией при</a:t>
            </a:r>
            <a:r>
              <a:rPr sz="1200" spc="25" dirty="0">
                <a:latin typeface="Times New Roman"/>
                <a:cs typeface="Times New Roman"/>
              </a:rPr>
              <a:t> </a:t>
            </a:r>
            <a:r>
              <a:rPr sz="1200" spc="-5" dirty="0">
                <a:latin typeface="Times New Roman"/>
                <a:cs typeface="Times New Roman"/>
              </a:rPr>
              <a:t>их</a:t>
            </a:r>
            <a:endParaRPr sz="1200" dirty="0">
              <a:latin typeface="Times New Roman"/>
              <a:cs typeface="Times New Roman"/>
            </a:endParaRPr>
          </a:p>
        </p:txBody>
      </p:sp>
      <p:sp>
        <p:nvSpPr>
          <p:cNvPr id="13" name="Прямоугольник 12"/>
          <p:cNvSpPr/>
          <p:nvPr/>
        </p:nvSpPr>
        <p:spPr>
          <a:xfrm>
            <a:off x="546100" y="501650"/>
            <a:ext cx="9448800" cy="461665"/>
          </a:xfrm>
          <a:prstGeom prst="rect">
            <a:avLst/>
          </a:prstGeom>
        </p:spPr>
        <p:txBody>
          <a:bodyPr wrap="square">
            <a:spAutoFit/>
          </a:bodyPr>
          <a:lstStyle/>
          <a:p>
            <a:r>
              <a:rPr lang="ru-RU" sz="1200" dirty="0">
                <a:latin typeface="Times New Roman" pitchFamily="18" charset="0"/>
                <a:cs typeface="Times New Roman" pitchFamily="18" charset="0"/>
              </a:rPr>
              <a:t>Шизофрения с поздним началом, как правило, не приводит к глубокому психическому дефекту. Негативные изменения личности в значительной мере нивелируются, перекрываются стойкими психическими изменениями </a:t>
            </a:r>
            <a:r>
              <a:rPr lang="ru-RU" sz="1200" dirty="0" err="1">
                <a:latin typeface="Times New Roman" pitchFamily="18" charset="0"/>
                <a:cs typeface="Times New Roman" pitchFamily="18" charset="0"/>
              </a:rPr>
              <a:t>сосудисто‑возрастного</a:t>
            </a:r>
            <a:r>
              <a:rPr lang="ru-RU" sz="1200" dirty="0">
                <a:latin typeface="Times New Roman" pitchFamily="18" charset="0"/>
                <a:cs typeface="Times New Roman" pitchFamily="18" charset="0"/>
              </a:rPr>
              <a:t> генеза.</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4540</Words>
  <Application>Microsoft Office PowerPoint</Application>
  <PresentationFormat>Произвольный</PresentationFormat>
  <Paragraphs>102</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Arial Black</vt:lpstr>
      <vt:lpstr>Latha</vt:lpstr>
      <vt:lpstr>Times New Roman</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№3</dc:title>
  <dc:creator>user82</dc:creator>
  <cp:lastModifiedBy>ВИОЛА</cp:lastModifiedBy>
  <cp:revision>2</cp:revision>
  <dcterms:created xsi:type="dcterms:W3CDTF">2020-03-17T09:34:35Z</dcterms:created>
  <dcterms:modified xsi:type="dcterms:W3CDTF">2020-04-19T07:19:24Z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2020-04-19T00:00:00Z</vt:filetime>
  </property>
  <property fmtid="{D5CDD505-2E9C-101B-9397-08002B2CF9AE}" pid="3" name="Creator">
    <vt:lpwstr>Writer</vt:lpwstr>
  </property>
  <property fmtid="{D5CDD505-2E9C-101B-9397-08002B2CF9AE}" pid="4" name="LastSaved">
    <vt:filetime>2020-04-19T00:00:00Z</vt:filetime>
  </property>
</Properties>
</file>